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6"/>
  </p:notesMasterIdLst>
  <p:handoutMasterIdLst>
    <p:handoutMasterId r:id="rId77"/>
  </p:handoutMasterIdLst>
  <p:sldIdLst>
    <p:sldId id="1547" r:id="rId2"/>
    <p:sldId id="1460" r:id="rId3"/>
    <p:sldId id="1461" r:id="rId4"/>
    <p:sldId id="1467" r:id="rId5"/>
    <p:sldId id="1511" r:id="rId6"/>
    <p:sldId id="1465" r:id="rId7"/>
    <p:sldId id="1466" r:id="rId8"/>
    <p:sldId id="1473" r:id="rId9"/>
    <p:sldId id="1507" r:id="rId10"/>
    <p:sldId id="1508" r:id="rId11"/>
    <p:sldId id="1472" r:id="rId12"/>
    <p:sldId id="1521" r:id="rId13"/>
    <p:sldId id="1468" r:id="rId14"/>
    <p:sldId id="1510" r:id="rId15"/>
    <p:sldId id="1509" r:id="rId16"/>
    <p:sldId id="1471" r:id="rId17"/>
    <p:sldId id="1463" r:id="rId18"/>
    <p:sldId id="1488" r:id="rId19"/>
    <p:sldId id="1476" r:id="rId20"/>
    <p:sldId id="1522" r:id="rId21"/>
    <p:sldId id="1523" r:id="rId22"/>
    <p:sldId id="1478" r:id="rId23"/>
    <p:sldId id="1479" r:id="rId24"/>
    <p:sldId id="1480" r:id="rId25"/>
    <p:sldId id="1481" r:id="rId26"/>
    <p:sldId id="1482" r:id="rId27"/>
    <p:sldId id="1477" r:id="rId28"/>
    <p:sldId id="1483" r:id="rId29"/>
    <p:sldId id="1484" r:id="rId30"/>
    <p:sldId id="1485" r:id="rId31"/>
    <p:sldId id="1486" r:id="rId32"/>
    <p:sldId id="1487" r:id="rId33"/>
    <p:sldId id="1489" r:id="rId34"/>
    <p:sldId id="1512" r:id="rId35"/>
    <p:sldId id="1491" r:id="rId36"/>
    <p:sldId id="1492" r:id="rId37"/>
    <p:sldId id="1493" r:id="rId38"/>
    <p:sldId id="1494" r:id="rId39"/>
    <p:sldId id="1495" r:id="rId40"/>
    <p:sldId id="1496" r:id="rId41"/>
    <p:sldId id="1497" r:id="rId42"/>
    <p:sldId id="1498" r:id="rId43"/>
    <p:sldId id="1499" r:id="rId44"/>
    <p:sldId id="1500" r:id="rId45"/>
    <p:sldId id="1501" r:id="rId46"/>
    <p:sldId id="1502" r:id="rId47"/>
    <p:sldId id="1503" r:id="rId48"/>
    <p:sldId id="1504" r:id="rId49"/>
    <p:sldId id="1506" r:id="rId50"/>
    <p:sldId id="1505" r:id="rId51"/>
    <p:sldId id="1514" r:id="rId52"/>
    <p:sldId id="1544" r:id="rId53"/>
    <p:sldId id="1524" r:id="rId54"/>
    <p:sldId id="1525" r:id="rId55"/>
    <p:sldId id="1527" r:id="rId56"/>
    <p:sldId id="1526" r:id="rId57"/>
    <p:sldId id="1528" r:id="rId58"/>
    <p:sldId id="1529" r:id="rId59"/>
    <p:sldId id="1531" r:id="rId60"/>
    <p:sldId id="1530" r:id="rId61"/>
    <p:sldId id="1537" r:id="rId62"/>
    <p:sldId id="1538" r:id="rId63"/>
    <p:sldId id="1532" r:id="rId64"/>
    <p:sldId id="1533" r:id="rId65"/>
    <p:sldId id="1540" r:id="rId66"/>
    <p:sldId id="1541" r:id="rId67"/>
    <p:sldId id="1542" r:id="rId68"/>
    <p:sldId id="1543" r:id="rId69"/>
    <p:sldId id="1545" r:id="rId70"/>
    <p:sldId id="1535" r:id="rId71"/>
    <p:sldId id="1536" r:id="rId72"/>
    <p:sldId id="1546" r:id="rId73"/>
    <p:sldId id="1539" r:id="rId74"/>
    <p:sldId id="1278" r:id="rId7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4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viewProps" Target="viewProps.xml"/><Relationship Id="rId81" Type="http://schemas.openxmlformats.org/officeDocument/2006/relationships/theme" Target="theme/theme1.xml"/><Relationship Id="rId82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notesMaster" Target="notesMasters/notesMaster1.xml"/><Relationship Id="rId77" Type="http://schemas.openxmlformats.org/officeDocument/2006/relationships/handoutMaster" Target="handoutMasters/handoutMaster1.xml"/><Relationship Id="rId78" Type="http://schemas.openxmlformats.org/officeDocument/2006/relationships/printerSettings" Target="printerSettings/printerSettings1.bin"/><Relationship Id="rId79" Type="http://schemas.openxmlformats.org/officeDocument/2006/relationships/presProps" Target="pres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jp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jp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gi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wmf"/><Relationship Id="rId3" Type="http://schemas.openxmlformats.org/officeDocument/2006/relationships/image" Target="../media/image5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March 30,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smtClean="0">
                <a:solidFill>
                  <a:schemeClr val="bg2"/>
                </a:solidFill>
                <a:latin typeface="Gill Sans"/>
                <a:cs typeface="Gill Sans"/>
              </a:rPr>
              <a:t>8: </a:t>
            </a:r>
            <a:r>
              <a:rPr lang="en-US" sz="2400" b="0" dirty="0" err="1" smtClean="0">
                <a:solidFill>
                  <a:schemeClr val="bg2"/>
                </a:solidFill>
                <a:latin typeface="Gill Sans"/>
                <a:cs typeface="Gill Sans"/>
              </a:rPr>
              <a:t>NoSQL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954583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ROLLBACK!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893955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Assumptions and 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Persistent storage and write-ahead log at every node</a:t>
            </a:r>
          </a:p>
          <a:p>
            <a:pPr lvl="1"/>
            <a:r>
              <a:rPr lang="en-US" dirty="0" smtClean="0"/>
              <a:t>WAL is never permanently lost</a:t>
            </a:r>
          </a:p>
          <a:p>
            <a:r>
              <a:rPr lang="en-US" dirty="0" smtClean="0"/>
              <a:t>Limitations:</a:t>
            </a:r>
          </a:p>
          <a:p>
            <a:pPr lvl="1"/>
            <a:r>
              <a:rPr lang="en-US" dirty="0" smtClean="0"/>
              <a:t>It’s blocking and slow</a:t>
            </a:r>
          </a:p>
          <a:p>
            <a:pPr lvl="1"/>
            <a:r>
              <a:rPr lang="en-US" dirty="0" smtClean="0"/>
              <a:t>What if the coordinator dies?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28003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Paxos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38400" y="6229290"/>
            <a:ext cx="40043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(details beyond scope of this course)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913210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ain-poi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41445" y="1"/>
            <a:ext cx="10904645" cy="6858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7088" y="3225224"/>
            <a:ext cx="48001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FF0000"/>
                </a:solidFill>
                <a:latin typeface="Gill Sans"/>
                <a:cs typeface="Gill Sans"/>
              </a:rPr>
              <a:t>RDBMSes</a:t>
            </a:r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: Pain Points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spencerdahl</a:t>
            </a:r>
            <a:r>
              <a:rPr lang="en-US" sz="1000" b="0" dirty="0">
                <a:solidFill>
                  <a:schemeClr val="bg1"/>
                </a:solidFill>
              </a:rPr>
              <a:t>/6075142688/</a:t>
            </a:r>
          </a:p>
        </p:txBody>
      </p:sp>
    </p:spTree>
    <p:extLst>
      <p:ext uri="{BB962C8B-B14F-4D97-AF65-F5344CB8AC3E}">
        <p14:creationId xmlns:p14="http://schemas.microsoft.com/office/powerpoint/2010/main" val="18425102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inookDatabaseSchema1.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990599"/>
            <a:ext cx="6513255" cy="52578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28600" y="228600"/>
            <a:ext cx="709561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#1: Must design up front, painful to evolve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048000" y="6320135"/>
            <a:ext cx="58759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Note: Flexible design doesn’t mean </a:t>
            </a:r>
            <a:r>
              <a:rPr lang="en-US" sz="24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no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design!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84323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5" name="TextBox 4"/>
          <p:cNvSpPr txBox="1"/>
          <p:nvPr/>
        </p:nvSpPr>
        <p:spPr>
          <a:xfrm>
            <a:off x="4953000" y="405824"/>
            <a:ext cx="284985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#2: 2PC is slow!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787473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171513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#3: Cost!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</a:p>
        </p:txBody>
      </p:sp>
    </p:spTree>
    <p:extLst>
      <p:ext uri="{BB962C8B-B14F-4D97-AF65-F5344CB8AC3E}">
        <p14:creationId xmlns:p14="http://schemas.microsoft.com/office/powerpoint/2010/main" val="1739485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4" name="Picture 3" descr="fix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7350" y="1981200"/>
            <a:ext cx="3600450" cy="4800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5638800"/>
            <a:ext cx="469070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we want </a:t>
            </a:r>
            <a:r>
              <a:rPr lang="en-US" sz="32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a la carte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www.flickr.com</a:t>
            </a:r>
            <a:r>
              <a:rPr lang="en-US" sz="1000" b="0" dirty="0">
                <a:solidFill>
                  <a:schemeClr val="bg1"/>
                </a:solidFill>
              </a:rPr>
              <a:t>/photos/</a:t>
            </a:r>
            <a:r>
              <a:rPr lang="en-US" sz="1000" b="0" dirty="0" err="1">
                <a:solidFill>
                  <a:schemeClr val="bg1"/>
                </a:solidFill>
              </a:rPr>
              <a:t>vidiot</a:t>
            </a:r>
            <a:r>
              <a:rPr lang="en-US" sz="1000" b="0" dirty="0">
                <a:solidFill>
                  <a:schemeClr val="bg1"/>
                </a:solidFill>
              </a:rPr>
              <a:t>/18556565/</a:t>
            </a:r>
          </a:p>
        </p:txBody>
      </p:sp>
    </p:spTree>
    <p:extLst>
      <p:ext uri="{BB962C8B-B14F-4D97-AF65-F5344CB8AC3E}">
        <p14:creationId xmlns:p14="http://schemas.microsoft.com/office/powerpoint/2010/main" val="23884217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 </a:t>
            </a:r>
            <a:r>
              <a:rPr lang="en-US" i="1" dirty="0" smtClean="0"/>
              <a:t>a la carte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if I’m willing to give up consistency for scalability?</a:t>
            </a:r>
          </a:p>
          <a:p>
            <a:r>
              <a:rPr lang="en-US" dirty="0" smtClean="0"/>
              <a:t>What if I’m willing to give up the relational model for something more flexible?</a:t>
            </a:r>
          </a:p>
          <a:p>
            <a:r>
              <a:rPr lang="en-US" dirty="0" smtClean="0"/>
              <a:t>What if I just want a cheaper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040377" y="5816024"/>
            <a:ext cx="300014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Enter… </a:t>
            </a:r>
            <a:r>
              <a:rPr lang="en-US" sz="32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NoSQL</a:t>
            </a:r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1084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nosql-cv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5400"/>
            <a:ext cx="4840941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geekandpoke.typepad.com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geekandpoke</a:t>
            </a:r>
            <a:r>
              <a:rPr lang="en-US" sz="1000" b="0" dirty="0">
                <a:solidFill>
                  <a:schemeClr val="bg1"/>
                </a:solidFill>
              </a:rPr>
              <a:t>/2011/01/</a:t>
            </a:r>
            <a:r>
              <a:rPr lang="en-US" sz="1000" b="0" dirty="0" err="1">
                <a:solidFill>
                  <a:schemeClr val="bg1"/>
                </a:solidFill>
              </a:rPr>
              <a:t>nosql.html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47947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NoSQL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 smtClean="0"/>
              <a:t>Horizontally scale “simple operations”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Replicate/distribute data over many servers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Simple call interface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Weaker concurrency model than ACID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Efficient use of distributed indexes and RAM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smtClean="0"/>
              <a:t>Flexible schemas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Cattell</a:t>
            </a:r>
            <a:r>
              <a:rPr lang="en-US" sz="1000" b="0" dirty="0">
                <a:solidFill>
                  <a:schemeClr val="bg1"/>
                </a:solidFill>
              </a:rPr>
              <a:t> (2010). Scalable SQL and </a:t>
            </a:r>
            <a:r>
              <a:rPr lang="en-US" sz="1000" b="0" dirty="0" err="1">
                <a:solidFill>
                  <a:schemeClr val="bg1"/>
                </a:solidFill>
              </a:rPr>
              <a:t>NoSQL</a:t>
            </a:r>
            <a:r>
              <a:rPr lang="en-US" sz="1000" b="0" dirty="0">
                <a:solidFill>
                  <a:schemeClr val="bg1"/>
                </a:solidFill>
              </a:rPr>
              <a:t> Data Stores. </a:t>
            </a:r>
            <a:r>
              <a:rPr lang="en-US" sz="1000" b="0" i="1" dirty="0">
                <a:solidFill>
                  <a:schemeClr val="bg1"/>
                </a:solidFill>
              </a:rPr>
              <a:t>SIGMOD Record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304800"/>
            <a:ext cx="331933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Gill Sans"/>
                <a:cs typeface="Gill Sans"/>
              </a:rPr>
              <a:t>(Not only SQL)</a:t>
            </a:r>
            <a:endParaRPr lang="en-US" sz="32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5511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Fundamental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want to keep track of </a:t>
            </a:r>
            <a:r>
              <a:rPr lang="en-US" i="1" dirty="0" smtClean="0"/>
              <a:t>mutable</a:t>
            </a:r>
            <a:r>
              <a:rPr lang="en-US" dirty="0" smtClean="0"/>
              <a:t> state in a </a:t>
            </a:r>
            <a:r>
              <a:rPr lang="en-US" i="1" dirty="0" smtClean="0"/>
              <a:t>scalable</a:t>
            </a:r>
            <a:r>
              <a:rPr lang="en-US" dirty="0" smtClean="0"/>
              <a:t> manner</a:t>
            </a:r>
          </a:p>
          <a:p>
            <a:r>
              <a:rPr lang="en-US" dirty="0" smtClean="0"/>
              <a:t>Assumptions:</a:t>
            </a:r>
          </a:p>
          <a:p>
            <a:pPr lvl="1"/>
            <a:r>
              <a:rPr lang="en-US" dirty="0" smtClean="0"/>
              <a:t>State organized in terms of many “records”</a:t>
            </a:r>
          </a:p>
          <a:p>
            <a:pPr lvl="1"/>
            <a:r>
              <a:rPr lang="en-US" dirty="0" smtClean="0"/>
              <a:t>State unlikely to fit on single machine, must be distributed</a:t>
            </a:r>
          </a:p>
          <a:p>
            <a:r>
              <a:rPr lang="en-US" dirty="0" smtClean="0"/>
              <a:t>MapReduce won’t do!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4805" y="6400800"/>
            <a:ext cx="8650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(note: much of this material belongs in a distributed systems or databases course)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380762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(Major) Types of </a:t>
            </a:r>
            <a:r>
              <a:rPr lang="en-US" dirty="0" err="1" smtClean="0"/>
              <a:t>NoSQL</a:t>
            </a:r>
            <a:r>
              <a:rPr lang="en-US" dirty="0" smtClean="0"/>
              <a:t> databases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Key-value stores</a:t>
            </a:r>
          </a:p>
          <a:p>
            <a:r>
              <a:rPr lang="en-US" dirty="0" smtClean="0"/>
              <a:t>Column-oriented databases</a:t>
            </a:r>
          </a:p>
          <a:p>
            <a:r>
              <a:rPr lang="en-US" dirty="0" smtClean="0"/>
              <a:t>Document stores</a:t>
            </a:r>
          </a:p>
          <a:p>
            <a:r>
              <a:rPr lang="en-US" dirty="0" smtClean="0"/>
              <a:t>Graph databases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63141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Keychain_LED_flashligh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6332" y="0"/>
            <a:ext cx="9891332" cy="685824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(Keychain)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Key-Value Stores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31323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Stores associations between keys and values</a:t>
            </a:r>
          </a:p>
          <a:p>
            <a:r>
              <a:rPr lang="en-US" dirty="0" smtClean="0"/>
              <a:t>Keys are usually primitives</a:t>
            </a:r>
          </a:p>
          <a:p>
            <a:pPr lvl="1"/>
            <a:r>
              <a:rPr lang="en-US" dirty="0" smtClean="0"/>
              <a:t>For example, </a:t>
            </a:r>
            <a:r>
              <a:rPr lang="en-US" dirty="0" err="1" smtClean="0"/>
              <a:t>ints</a:t>
            </a:r>
            <a:r>
              <a:rPr lang="en-US" dirty="0" smtClean="0"/>
              <a:t>, strings, raw bytes, etc.</a:t>
            </a:r>
          </a:p>
          <a:p>
            <a:r>
              <a:rPr lang="en-US" dirty="0" smtClean="0"/>
              <a:t>Values can be primitive or complex: usually opaque to store</a:t>
            </a:r>
          </a:p>
          <a:p>
            <a:pPr lvl="1"/>
            <a:r>
              <a:rPr lang="en-US" dirty="0" smtClean="0"/>
              <a:t>Primitives: </a:t>
            </a:r>
            <a:r>
              <a:rPr lang="en-US" dirty="0" err="1" smtClean="0"/>
              <a:t>ints</a:t>
            </a:r>
            <a:r>
              <a:rPr lang="en-US" dirty="0" smtClean="0"/>
              <a:t>, strings, etc.</a:t>
            </a:r>
          </a:p>
          <a:p>
            <a:pPr lvl="1"/>
            <a:r>
              <a:rPr lang="en-US" dirty="0" smtClean="0"/>
              <a:t>Complex: JSON, HTML fragments, etc.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07309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Very simple API:</a:t>
            </a:r>
          </a:p>
          <a:p>
            <a:pPr lvl="1"/>
            <a:r>
              <a:rPr lang="en-US" dirty="0" smtClean="0"/>
              <a:t>Get – fetch value associated with key</a:t>
            </a:r>
          </a:p>
          <a:p>
            <a:pPr lvl="1"/>
            <a:r>
              <a:rPr lang="en-US" dirty="0" smtClean="0"/>
              <a:t>Put – set value associated with key</a:t>
            </a:r>
          </a:p>
          <a:p>
            <a:r>
              <a:rPr lang="en-US" dirty="0" smtClean="0"/>
              <a:t>Optional operations:</a:t>
            </a:r>
          </a:p>
          <a:p>
            <a:pPr lvl="1"/>
            <a:r>
              <a:rPr lang="en-US" dirty="0" smtClean="0"/>
              <a:t>Multi-get</a:t>
            </a:r>
          </a:p>
          <a:p>
            <a:pPr lvl="1"/>
            <a:r>
              <a:rPr lang="en-US" dirty="0" smtClean="0"/>
              <a:t>Multi-put</a:t>
            </a:r>
          </a:p>
          <a:p>
            <a:pPr lvl="1"/>
            <a:r>
              <a:rPr lang="en-US" dirty="0" smtClean="0"/>
              <a:t>Range queries</a:t>
            </a:r>
          </a:p>
          <a:p>
            <a:r>
              <a:rPr lang="en-US" dirty="0" smtClean="0"/>
              <a:t>Consistency model:</a:t>
            </a:r>
          </a:p>
          <a:p>
            <a:pPr lvl="1"/>
            <a:r>
              <a:rPr lang="en-US" dirty="0" smtClean="0"/>
              <a:t>Atomic puts (usually)</a:t>
            </a:r>
          </a:p>
          <a:p>
            <a:pPr lvl="1"/>
            <a:r>
              <a:rPr lang="en-US" dirty="0" smtClean="0"/>
              <a:t>Cross-key operations: who knows?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4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Key-Value Stores: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Non-persistent:</a:t>
            </a:r>
          </a:p>
          <a:p>
            <a:pPr lvl="1"/>
            <a:r>
              <a:rPr lang="en-US" dirty="0" smtClean="0"/>
              <a:t>Just a big in-memory hash table</a:t>
            </a:r>
          </a:p>
          <a:p>
            <a:r>
              <a:rPr lang="en-US" dirty="0" smtClean="0"/>
              <a:t>Persistent</a:t>
            </a:r>
          </a:p>
          <a:p>
            <a:pPr lvl="1"/>
            <a:r>
              <a:rPr lang="en-US" dirty="0" smtClean="0"/>
              <a:t>Wrapper around a traditional RDBMS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8200" y="6096000"/>
            <a:ext cx="750357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data doesn’t fit on a single machine?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7141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Solution: Partition!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 the key space across multiple machines</a:t>
            </a:r>
          </a:p>
          <a:p>
            <a:pPr lvl="1"/>
            <a:r>
              <a:rPr lang="en-US" dirty="0" smtClean="0"/>
              <a:t>Let’s say, hash partitioning</a:t>
            </a:r>
          </a:p>
          <a:p>
            <a:pPr lvl="1"/>
            <a:r>
              <a:rPr lang="en-US" dirty="0" smtClean="0"/>
              <a:t>For </a:t>
            </a:r>
            <a:r>
              <a:rPr lang="en-US" i="1" dirty="0" smtClean="0"/>
              <a:t>n</a:t>
            </a:r>
            <a:r>
              <a:rPr lang="en-US" dirty="0" smtClean="0"/>
              <a:t> machines, store key </a:t>
            </a:r>
            <a:r>
              <a:rPr lang="en-US" i="1" dirty="0" smtClean="0"/>
              <a:t>k</a:t>
            </a:r>
            <a:r>
              <a:rPr lang="en-US" dirty="0" smtClean="0"/>
              <a:t> at machine </a:t>
            </a:r>
            <a:r>
              <a:rPr lang="en-US" i="1" dirty="0" smtClean="0"/>
              <a:t>h(k) </a:t>
            </a:r>
            <a:r>
              <a:rPr lang="en-US" dirty="0" smtClean="0"/>
              <a:t>mod</a:t>
            </a:r>
            <a:r>
              <a:rPr lang="en-US" i="1" dirty="0" smtClean="0"/>
              <a:t> n</a:t>
            </a:r>
            <a:endParaRPr lang="en-US" dirty="0" smtClean="0"/>
          </a:p>
          <a:p>
            <a:r>
              <a:rPr lang="en-US" dirty="0" smtClean="0"/>
              <a:t>Okay… But: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know which physical machine to contact?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How do we add a new machine to the cluster?</a:t>
            </a:r>
          </a:p>
          <a:p>
            <a:pPr marL="749300" lvl="1" indent="-293688">
              <a:buFont typeface="+mj-lt"/>
              <a:buAutoNum type="arabicPeriod"/>
            </a:pPr>
            <a:r>
              <a:rPr lang="en-US" dirty="0" smtClean="0"/>
              <a:t>What happens if a machine fails?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90800" y="6019800"/>
            <a:ext cx="40853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See the problems here?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2023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Clever 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the keys</a:t>
            </a:r>
          </a:p>
          <a:p>
            <a:r>
              <a:rPr lang="en-US" dirty="0" smtClean="0"/>
              <a:t>Hash the machines also!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4600" y="5257800"/>
            <a:ext cx="412625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Distributed hash tables!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209800" y="5638800"/>
            <a:ext cx="48884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  <a:cs typeface="Gill Sans"/>
              </a:rPr>
              <a:t>(following combines ideas from several sources…)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96420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Circular Arrow 11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ircular Arrow 13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Circular Arrow 14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Circular Arrow 15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Circular Arrow 16"/>
          <p:cNvSpPr/>
          <p:nvPr/>
        </p:nvSpPr>
        <p:spPr bwMode="auto">
          <a:xfrm rot="8574096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45192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ircular Arrow 17"/>
          <p:cNvSpPr/>
          <p:nvPr/>
        </p:nvSpPr>
        <p:spPr bwMode="auto">
          <a:xfrm rot="12275308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149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Circular Arrow 18"/>
          <p:cNvSpPr/>
          <p:nvPr/>
        </p:nvSpPr>
        <p:spPr bwMode="auto">
          <a:xfrm rot="15672211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07359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439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3886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Oval 4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0921" y="3810000"/>
            <a:ext cx="328747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Can we do better?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516533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46" grpId="0"/>
      <p:bldP spid="3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4" name="Curved Connector 33"/>
          <p:cNvCxnSpPr>
            <a:stCxn id="5" idx="3"/>
            <a:endCxn id="6" idx="3"/>
          </p:cNvCxnSpPr>
          <p:nvPr/>
        </p:nvCxnSpPr>
        <p:spPr bwMode="auto">
          <a:xfrm>
            <a:off x="6794500" y="1997369"/>
            <a:ext cx="533400" cy="1720262"/>
          </a:xfrm>
          <a:prstGeom prst="curvedConnector3">
            <a:avLst>
              <a:gd name="adj1" fmla="val 214286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9" name="Curved Connector 38"/>
          <p:cNvCxnSpPr>
            <a:stCxn id="5" idx="0"/>
            <a:endCxn id="4" idx="0"/>
          </p:cNvCxnSpPr>
          <p:nvPr/>
        </p:nvCxnSpPr>
        <p:spPr bwMode="auto">
          <a:xfrm rot="16200000" flipV="1">
            <a:off x="5280025" y="206375"/>
            <a:ext cx="533400" cy="1949450"/>
          </a:xfrm>
          <a:prstGeom prst="curvedConnector3">
            <a:avLst>
              <a:gd name="adj1" fmla="val 150000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715000" y="304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Each machine holds pointers to predecessor and successor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Send request to any node, gets routed to correct one in O(log n) hops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7162800" y="1047690"/>
            <a:ext cx="182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+ “finger table”</a:t>
            </a:r>
            <a:b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(+2, +4, +8, …)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cxnSp>
        <p:nvCxnSpPr>
          <p:cNvPr id="36" name="Curved Connector 35"/>
          <p:cNvCxnSpPr>
            <a:stCxn id="5" idx="3"/>
            <a:endCxn id="7" idx="3"/>
          </p:cNvCxnSpPr>
          <p:nvPr/>
        </p:nvCxnSpPr>
        <p:spPr bwMode="auto">
          <a:xfrm flipH="1">
            <a:off x="6489700" y="1997369"/>
            <a:ext cx="304800" cy="3429000"/>
          </a:xfrm>
          <a:prstGeom prst="curvedConnector3">
            <a:avLst>
              <a:gd name="adj1" fmla="val -591667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Curved Connector 36"/>
          <p:cNvCxnSpPr>
            <a:stCxn id="5" idx="3"/>
            <a:endCxn id="9" idx="3"/>
          </p:cNvCxnSpPr>
          <p:nvPr/>
        </p:nvCxnSpPr>
        <p:spPr bwMode="auto">
          <a:xfrm flipH="1">
            <a:off x="2679700" y="1997369"/>
            <a:ext cx="4114800" cy="2743200"/>
          </a:xfrm>
          <a:prstGeom prst="curvedConnector3">
            <a:avLst>
              <a:gd name="adj1" fmla="val -40741"/>
            </a:avLst>
          </a:prstGeom>
          <a:ln>
            <a:headEnd type="none" w="med" len="med"/>
            <a:tailEnd type="triangle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6820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3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6509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63274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Routing: Which machine holds the key?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5943600" y="152400"/>
            <a:ext cx="29149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Simpler Solution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" name="Rounded Rectangle 1"/>
          <p:cNvSpPr/>
          <p:nvPr/>
        </p:nvSpPr>
        <p:spPr bwMode="auto">
          <a:xfrm>
            <a:off x="7086600" y="762000"/>
            <a:ext cx="1676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Service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Registry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0470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600937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New machine joins: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Up Arrow 1"/>
          <p:cNvSpPr/>
          <p:nvPr/>
        </p:nvSpPr>
        <p:spPr bwMode="auto">
          <a:xfrm rot="9838990">
            <a:off x="4786411" y="4128249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0" name="Circular Arrow 39"/>
          <p:cNvSpPr/>
          <p:nvPr/>
        </p:nvSpPr>
        <p:spPr bwMode="auto">
          <a:xfrm rot="591304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087758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Circular Arrow 40"/>
          <p:cNvSpPr/>
          <p:nvPr/>
        </p:nvSpPr>
        <p:spPr bwMode="auto">
          <a:xfrm rot="5913040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147284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Circular Arrow 41"/>
          <p:cNvSpPr/>
          <p:nvPr/>
        </p:nvSpPr>
        <p:spPr bwMode="auto">
          <a:xfrm rot="3996088">
            <a:off x="1825179" y="605979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2079007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2590800" y="3025914"/>
            <a:ext cx="411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How do we rebuild the predecessor, successor, finger tables?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5943600" y="0"/>
            <a:ext cx="320040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err="1">
                <a:solidFill>
                  <a:schemeClr val="bg1"/>
                </a:solidFill>
              </a:rPr>
              <a:t>Stoica</a:t>
            </a:r>
            <a:r>
              <a:rPr lang="en-US" sz="1000" b="0" dirty="0">
                <a:solidFill>
                  <a:schemeClr val="bg1"/>
                </a:solidFill>
              </a:rPr>
              <a:t> et al. (2001). Chord: A Scalable Peer-to-peer Lookup Service for Internet Applications. </a:t>
            </a:r>
            <a:r>
              <a:rPr lang="en-US" sz="1000" b="0" i="1" dirty="0">
                <a:solidFill>
                  <a:schemeClr val="bg1"/>
                </a:solidFill>
              </a:rPr>
              <a:t>SIGCOMM.</a:t>
            </a: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5943600" y="438090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Cf. Gossip </a:t>
            </a:r>
            <a:r>
              <a:rPr lang="en-US" sz="1000" b="0" dirty="0" err="1" smtClean="0">
                <a:solidFill>
                  <a:schemeClr val="bg1"/>
                </a:solidFill>
              </a:rPr>
              <a:t>Protoccols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088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0" grpId="0" animBg="1"/>
      <p:bldP spid="40" grpId="1" animBg="1"/>
      <p:bldP spid="41" grpId="0" animBg="1"/>
      <p:bldP spid="42" grpId="0" animBg="1"/>
      <p:bldP spid="44" grpId="0"/>
      <p:bldP spid="47" grpId="0"/>
      <p:bldP spid="4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/>
        </p:nvCxnSpPr>
        <p:spPr bwMode="auto">
          <a:xfrm>
            <a:off x="4495800" y="457200"/>
            <a:ext cx="0" cy="990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" name="Oval 3"/>
          <p:cNvSpPr/>
          <p:nvPr/>
        </p:nvSpPr>
        <p:spPr bwMode="auto">
          <a:xfrm>
            <a:off x="2133600" y="914400"/>
            <a:ext cx="4876800" cy="4876800"/>
          </a:xfrm>
          <a:prstGeom prst="ellipse">
            <a:avLst/>
          </a:prstGeom>
          <a:noFill/>
          <a:ln w="38100">
            <a:headEnd type="none" w="med" len="med"/>
            <a:tailEnd type="none" w="med" len="med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" name="Picture 4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8400" y="1447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81800" y="31680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43600" y="4876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7300" y="5334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3600" y="41910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20900" y="18288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38600" y="533400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TextBox 19"/>
          <p:cNvSpPr txBox="1"/>
          <p:nvPr/>
        </p:nvSpPr>
        <p:spPr>
          <a:xfrm>
            <a:off x="4572000" y="152400"/>
            <a:ext cx="6559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0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528368" y="152400"/>
            <a:ext cx="10757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h = 2</a:t>
            </a:r>
            <a:r>
              <a:rPr lang="en-US" b="0" i="1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 – 1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Oval 12"/>
          <p:cNvSpPr/>
          <p:nvPr/>
        </p:nvSpPr>
        <p:spPr bwMode="auto">
          <a:xfrm>
            <a:off x="5029200" y="914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791200" y="1219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6705600" y="2286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6781800" y="2438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6705600" y="4267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48006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5638800" y="54102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648200" y="5715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Oval 28"/>
          <p:cNvSpPr/>
          <p:nvPr/>
        </p:nvSpPr>
        <p:spPr bwMode="auto">
          <a:xfrm>
            <a:off x="2971800" y="518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Oval 29"/>
          <p:cNvSpPr/>
          <p:nvPr/>
        </p:nvSpPr>
        <p:spPr bwMode="auto">
          <a:xfrm>
            <a:off x="2133600" y="38100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2057400" y="35814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2971800" y="1371600"/>
            <a:ext cx="152400" cy="152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52400" y="6235124"/>
            <a:ext cx="509746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Machine fails: What happens?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38" name="Picture 37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05400" y="5225462"/>
            <a:ext cx="546100" cy="1099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TextBox 33"/>
          <p:cNvSpPr txBox="1"/>
          <p:nvPr/>
        </p:nvSpPr>
        <p:spPr>
          <a:xfrm>
            <a:off x="5509815" y="76200"/>
            <a:ext cx="355798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Solution: Replication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5" name="Circular Arrow 34"/>
          <p:cNvSpPr/>
          <p:nvPr/>
        </p:nvSpPr>
        <p:spPr bwMode="auto">
          <a:xfrm rot="18897182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8950412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Circular Arrow 35"/>
          <p:cNvSpPr/>
          <p:nvPr/>
        </p:nvSpPr>
        <p:spPr bwMode="auto">
          <a:xfrm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07927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Circular Arrow 36"/>
          <p:cNvSpPr/>
          <p:nvPr/>
        </p:nvSpPr>
        <p:spPr bwMode="auto">
          <a:xfrm rot="2700000">
            <a:off x="1828800" y="609600"/>
            <a:ext cx="5486400" cy="5486400"/>
          </a:xfrm>
          <a:prstGeom prst="circularArrow">
            <a:avLst>
              <a:gd name="adj1" fmla="val 1884"/>
              <a:gd name="adj2" fmla="val 339827"/>
              <a:gd name="adj3" fmla="val 21197792"/>
              <a:gd name="adj4" fmla="val 19842951"/>
              <a:gd name="adj5" fmla="val 333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Up Arrow 38"/>
          <p:cNvSpPr/>
          <p:nvPr/>
        </p:nvSpPr>
        <p:spPr bwMode="auto">
          <a:xfrm rot="5400000">
            <a:off x="5900468" y="3004868"/>
            <a:ext cx="533400" cy="107686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248400" y="609600"/>
            <a:ext cx="2272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N = 3, replicate +1, –1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6629400" y="525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6934200" y="1447800"/>
            <a:ext cx="1736974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Covered!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34000" y="6381690"/>
            <a:ext cx="37512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How to actually replicate? Later…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59754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 animBg="1"/>
      <p:bldP spid="36" grpId="0" animBg="1"/>
      <p:bldP spid="37" grpId="0" animBg="1"/>
      <p:bldP spid="39" grpId="0" animBg="1"/>
      <p:bldP spid="43" grpId="0"/>
      <p:bldP spid="46" grpId="0"/>
      <p:bldP spid="48" grpId="0"/>
      <p:bldP spid="4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Refinement: Virtual Nodes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directly hash servers</a:t>
            </a:r>
          </a:p>
          <a:p>
            <a:r>
              <a:rPr lang="en-US" dirty="0" smtClean="0"/>
              <a:t>Create a large number of virtual nodes, map to physical servers</a:t>
            </a:r>
          </a:p>
          <a:p>
            <a:pPr lvl="1"/>
            <a:r>
              <a:rPr lang="en-US" dirty="0" smtClean="0"/>
              <a:t>Better load redistribution in event of machine failure</a:t>
            </a:r>
          </a:p>
          <a:p>
            <a:pPr lvl="1"/>
            <a:r>
              <a:rPr lang="en-US" dirty="0" smtClean="0"/>
              <a:t>When new server joins, evenly shed load from other servers</a:t>
            </a:r>
          </a:p>
        </p:txBody>
      </p:sp>
    </p:spTree>
    <p:extLst>
      <p:ext uri="{BB962C8B-B14F-4D97-AF65-F5344CB8AC3E}">
        <p14:creationId xmlns:p14="http://schemas.microsoft.com/office/powerpoint/2010/main" val="738039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Annex_Esstisch_Maßtisch_aus_Massivholz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0293433" cy="6858000"/>
          </a:xfrm>
          <a:prstGeom prst="rect">
            <a:avLst/>
          </a:prstGeom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0" y="6629400"/>
            <a:ext cx="164660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(Table)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477000" y="457200"/>
            <a:ext cx="19072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rgbClr val="000000"/>
                </a:solidFill>
                <a:latin typeface="Gill Sans"/>
                <a:cs typeface="Gill Sans"/>
              </a:rPr>
              <a:t>Bigtable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94752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Data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table in </a:t>
            </a:r>
            <a:r>
              <a:rPr lang="en-US" dirty="0" err="1" smtClean="0"/>
              <a:t>Bigtable</a:t>
            </a:r>
            <a:r>
              <a:rPr lang="en-US" dirty="0" smtClean="0"/>
              <a:t> is a sparse, distributed, persistent multidimensional sorted map</a:t>
            </a:r>
          </a:p>
          <a:p>
            <a:r>
              <a:rPr lang="en-US" dirty="0" smtClean="0"/>
              <a:t>Map indexed by a row key, column key, and a timestamp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row:string</a:t>
            </a:r>
            <a:r>
              <a:rPr lang="en-US" dirty="0" smtClean="0"/>
              <a:t>, </a:t>
            </a:r>
            <a:r>
              <a:rPr lang="en-US" dirty="0" err="1" smtClean="0"/>
              <a:t>column:string</a:t>
            </a:r>
            <a:r>
              <a:rPr lang="en-US" dirty="0" smtClean="0"/>
              <a:t>, time:int64) </a:t>
            </a:r>
            <a:r>
              <a:rPr lang="en-US" dirty="0" smtClean="0">
                <a:sym typeface="Symbol"/>
              </a:rPr>
              <a:t></a:t>
            </a:r>
            <a:r>
              <a:rPr lang="en-US" dirty="0" smtClean="0"/>
              <a:t> </a:t>
            </a:r>
            <a:r>
              <a:rPr lang="en-US" dirty="0" err="1" smtClean="0"/>
              <a:t>uninterpreted</a:t>
            </a:r>
            <a:r>
              <a:rPr lang="en-US" dirty="0" smtClean="0"/>
              <a:t> byte array</a:t>
            </a:r>
          </a:p>
          <a:p>
            <a:r>
              <a:rPr lang="en-US" dirty="0" smtClean="0"/>
              <a:t>Supports lookups, inserts, deletes</a:t>
            </a:r>
          </a:p>
          <a:p>
            <a:pPr lvl="1"/>
            <a:r>
              <a:rPr lang="en-US" dirty="0" smtClean="0"/>
              <a:t>Single row transactions only</a:t>
            </a:r>
            <a:endParaRPr lang="en-US" dirty="0"/>
          </a:p>
        </p:txBody>
      </p:sp>
      <p:pic>
        <p:nvPicPr>
          <p:cNvPr id="4" name="Picture 3" descr="Bigtable_DataModel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0" y="4191000"/>
            <a:ext cx="7543800" cy="1637831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1552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Rows and Columns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Rows maintained in sorted lexicographic order</a:t>
            </a:r>
          </a:p>
          <a:p>
            <a:pPr lvl="1"/>
            <a:r>
              <a:rPr lang="en-US" dirty="0" smtClean="0"/>
              <a:t>Applications can exploit this property for efficient row scans</a:t>
            </a:r>
          </a:p>
          <a:p>
            <a:pPr lvl="1"/>
            <a:r>
              <a:rPr lang="en-US" dirty="0" smtClean="0"/>
              <a:t>Row ranges dynamically partitioned into tablets</a:t>
            </a:r>
          </a:p>
          <a:p>
            <a:r>
              <a:rPr lang="en-US" dirty="0" smtClean="0"/>
              <a:t>Columns grouped into column families</a:t>
            </a:r>
          </a:p>
          <a:p>
            <a:pPr lvl="1"/>
            <a:r>
              <a:rPr lang="en-US" dirty="0" smtClean="0"/>
              <a:t>Column key = </a:t>
            </a:r>
            <a:r>
              <a:rPr lang="en-US" i="1" dirty="0" err="1" smtClean="0"/>
              <a:t>family:qualifier</a:t>
            </a:r>
            <a:endParaRPr lang="en-US" i="1" dirty="0" smtClean="0"/>
          </a:p>
          <a:p>
            <a:pPr lvl="1"/>
            <a:r>
              <a:rPr lang="en-US" dirty="0" smtClean="0"/>
              <a:t>Column families provide locality hints</a:t>
            </a:r>
          </a:p>
          <a:p>
            <a:pPr lvl="1"/>
            <a:r>
              <a:rPr lang="en-US" dirty="0" smtClean="0"/>
              <a:t>Unbounded number of columns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6044624"/>
            <a:ext cx="743384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At the end of the day, it’s all key-value pairs!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54967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Building Blocks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GFS</a:t>
            </a:r>
          </a:p>
          <a:p>
            <a:r>
              <a:rPr lang="en-US" dirty="0" smtClean="0"/>
              <a:t>Chubby</a:t>
            </a:r>
          </a:p>
          <a:p>
            <a:r>
              <a:rPr lang="en-US" dirty="0" err="1" smtClean="0"/>
              <a:t>SSTable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0568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SSTable</a:t>
            </a: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Basic building block of </a:t>
            </a:r>
            <a:r>
              <a:rPr lang="en-US" dirty="0" err="1" smtClean="0"/>
              <a:t>Bigtable</a:t>
            </a:r>
            <a:endParaRPr lang="en-US" dirty="0" smtClean="0"/>
          </a:p>
          <a:p>
            <a:r>
              <a:rPr lang="en-US" dirty="0" smtClean="0"/>
              <a:t>Persistent, ordered immutable map from keys to values</a:t>
            </a:r>
          </a:p>
          <a:p>
            <a:pPr lvl="1"/>
            <a:r>
              <a:rPr lang="en-US" dirty="0" smtClean="0"/>
              <a:t>Stored in GFS</a:t>
            </a:r>
          </a:p>
          <a:p>
            <a:r>
              <a:rPr lang="en-US" dirty="0" smtClean="0"/>
              <a:t>Sequence of blocks on disk plus an index for block lookup</a:t>
            </a:r>
          </a:p>
          <a:p>
            <a:pPr lvl="1"/>
            <a:r>
              <a:rPr lang="en-US" dirty="0" smtClean="0"/>
              <a:t>Can be completely mapped into memory</a:t>
            </a:r>
          </a:p>
          <a:p>
            <a:r>
              <a:rPr lang="en-US" dirty="0" smtClean="0"/>
              <a:t>Supported operations:</a:t>
            </a:r>
          </a:p>
          <a:p>
            <a:pPr lvl="1"/>
            <a:r>
              <a:rPr lang="en-US" dirty="0" smtClean="0"/>
              <a:t>Look up value associated with key</a:t>
            </a:r>
          </a:p>
          <a:p>
            <a:pPr lvl="1"/>
            <a:r>
              <a:rPr lang="en-US" dirty="0" smtClean="0"/>
              <a:t>Iterate key/value pairs within a key range</a:t>
            </a:r>
          </a:p>
        </p:txBody>
      </p:sp>
      <p:sp>
        <p:nvSpPr>
          <p:cNvPr id="28" name="Rectangle 4"/>
          <p:cNvSpPr>
            <a:spLocks noChangeArrowheads="1"/>
          </p:cNvSpPr>
          <p:nvPr/>
        </p:nvSpPr>
        <p:spPr bwMode="auto">
          <a:xfrm>
            <a:off x="22320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9" name="Rectangle 5"/>
          <p:cNvSpPr>
            <a:spLocks noChangeArrowheads="1"/>
          </p:cNvSpPr>
          <p:nvPr/>
        </p:nvSpPr>
        <p:spPr bwMode="auto">
          <a:xfrm>
            <a:off x="32226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6"/>
          <p:cNvSpPr>
            <a:spLocks noChangeArrowheads="1"/>
          </p:cNvSpPr>
          <p:nvPr/>
        </p:nvSpPr>
        <p:spPr bwMode="auto">
          <a:xfrm>
            <a:off x="4213225" y="5029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7"/>
          <p:cNvSpPr>
            <a:spLocks noChangeArrowheads="1"/>
          </p:cNvSpPr>
          <p:nvPr/>
        </p:nvSpPr>
        <p:spPr bwMode="auto">
          <a:xfrm>
            <a:off x="5203825" y="5867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8"/>
          <p:cNvSpPr txBox="1">
            <a:spLocks noChangeArrowheads="1"/>
          </p:cNvSpPr>
          <p:nvPr/>
        </p:nvSpPr>
        <p:spPr bwMode="auto">
          <a:xfrm>
            <a:off x="5203825" y="5943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3" name="Rectangle 9"/>
          <p:cNvSpPr>
            <a:spLocks noChangeArrowheads="1"/>
          </p:cNvSpPr>
          <p:nvPr/>
        </p:nvSpPr>
        <p:spPr bwMode="auto">
          <a:xfrm>
            <a:off x="2155825" y="4953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6"/>
          <p:cNvSpPr txBox="1">
            <a:spLocks noChangeArrowheads="1"/>
          </p:cNvSpPr>
          <p:nvPr/>
        </p:nvSpPr>
        <p:spPr bwMode="auto">
          <a:xfrm>
            <a:off x="22320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5" name="Text Box 17"/>
          <p:cNvSpPr txBox="1">
            <a:spLocks noChangeArrowheads="1"/>
          </p:cNvSpPr>
          <p:nvPr/>
        </p:nvSpPr>
        <p:spPr bwMode="auto">
          <a:xfrm>
            <a:off x="32226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8"/>
          <p:cNvSpPr txBox="1">
            <a:spLocks noChangeArrowheads="1"/>
          </p:cNvSpPr>
          <p:nvPr/>
        </p:nvSpPr>
        <p:spPr bwMode="auto">
          <a:xfrm>
            <a:off x="4213225" y="5105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9"/>
          <p:cNvSpPr txBox="1">
            <a:spLocks noChangeArrowheads="1"/>
          </p:cNvSpPr>
          <p:nvPr/>
        </p:nvSpPr>
        <p:spPr bwMode="auto">
          <a:xfrm>
            <a:off x="5187950" y="4989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3503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Dynamically partitioned range of rows</a:t>
            </a:r>
          </a:p>
          <a:p>
            <a:r>
              <a:rPr lang="en-US" dirty="0" smtClean="0"/>
              <a:t>Built from multiple </a:t>
            </a:r>
            <a:r>
              <a:rPr lang="en-US" dirty="0" err="1" smtClean="0"/>
              <a:t>SSTables</a:t>
            </a:r>
            <a:endParaRPr lang="en-US" dirty="0"/>
          </a:p>
        </p:txBody>
      </p:sp>
      <p:sp>
        <p:nvSpPr>
          <p:cNvPr id="29" name="Rectangle 4"/>
          <p:cNvSpPr>
            <a:spLocks noChangeArrowheads="1"/>
          </p:cNvSpPr>
          <p:nvPr/>
        </p:nvSpPr>
        <p:spPr bwMode="auto">
          <a:xfrm>
            <a:off x="457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Rectangle 5"/>
          <p:cNvSpPr>
            <a:spLocks noChangeArrowheads="1"/>
          </p:cNvSpPr>
          <p:nvPr/>
        </p:nvSpPr>
        <p:spPr bwMode="auto">
          <a:xfrm>
            <a:off x="1447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1" name="Rectangle 6"/>
          <p:cNvSpPr>
            <a:spLocks noChangeArrowheads="1"/>
          </p:cNvSpPr>
          <p:nvPr/>
        </p:nvSpPr>
        <p:spPr bwMode="auto">
          <a:xfrm>
            <a:off x="24384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Rectangle 7"/>
          <p:cNvSpPr>
            <a:spLocks noChangeArrowheads="1"/>
          </p:cNvSpPr>
          <p:nvPr/>
        </p:nvSpPr>
        <p:spPr bwMode="auto">
          <a:xfrm>
            <a:off x="34290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3" name="Text Box 8"/>
          <p:cNvSpPr txBox="1">
            <a:spLocks noChangeArrowheads="1"/>
          </p:cNvSpPr>
          <p:nvPr/>
        </p:nvSpPr>
        <p:spPr bwMode="auto">
          <a:xfrm>
            <a:off x="34290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810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5" name="Text Box 10"/>
          <p:cNvSpPr txBox="1">
            <a:spLocks noChangeArrowheads="1"/>
          </p:cNvSpPr>
          <p:nvPr/>
        </p:nvSpPr>
        <p:spPr bwMode="auto">
          <a:xfrm>
            <a:off x="457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6" name="Text Box 11"/>
          <p:cNvSpPr txBox="1">
            <a:spLocks noChangeArrowheads="1"/>
          </p:cNvSpPr>
          <p:nvPr/>
        </p:nvSpPr>
        <p:spPr bwMode="auto">
          <a:xfrm>
            <a:off x="1447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7" name="Text Box 12"/>
          <p:cNvSpPr txBox="1">
            <a:spLocks noChangeArrowheads="1"/>
          </p:cNvSpPr>
          <p:nvPr/>
        </p:nvSpPr>
        <p:spPr bwMode="auto">
          <a:xfrm>
            <a:off x="24384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38" name="Text Box 13"/>
          <p:cNvSpPr txBox="1">
            <a:spLocks noChangeArrowheads="1"/>
          </p:cNvSpPr>
          <p:nvPr/>
        </p:nvSpPr>
        <p:spPr bwMode="auto">
          <a:xfrm>
            <a:off x="34131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9" name="Rectangle 14"/>
          <p:cNvSpPr>
            <a:spLocks noChangeArrowheads="1"/>
          </p:cNvSpPr>
          <p:nvPr/>
        </p:nvSpPr>
        <p:spPr bwMode="auto">
          <a:xfrm>
            <a:off x="48006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0" name="Rectangle 15"/>
          <p:cNvSpPr>
            <a:spLocks noChangeArrowheads="1"/>
          </p:cNvSpPr>
          <p:nvPr/>
        </p:nvSpPr>
        <p:spPr bwMode="auto">
          <a:xfrm>
            <a:off x="57912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1" name="Rectangle 16"/>
          <p:cNvSpPr>
            <a:spLocks noChangeArrowheads="1"/>
          </p:cNvSpPr>
          <p:nvPr/>
        </p:nvSpPr>
        <p:spPr bwMode="auto">
          <a:xfrm>
            <a:off x="6781800" y="4648200"/>
            <a:ext cx="914400" cy="12954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Rectangle 17"/>
          <p:cNvSpPr>
            <a:spLocks noChangeArrowheads="1"/>
          </p:cNvSpPr>
          <p:nvPr/>
        </p:nvSpPr>
        <p:spPr bwMode="auto">
          <a:xfrm>
            <a:off x="7772400" y="5486400"/>
            <a:ext cx="762000" cy="457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Text Box 18"/>
          <p:cNvSpPr txBox="1">
            <a:spLocks noChangeArrowheads="1"/>
          </p:cNvSpPr>
          <p:nvPr/>
        </p:nvSpPr>
        <p:spPr bwMode="auto">
          <a:xfrm>
            <a:off x="7772400" y="5562600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Index</a:t>
            </a:r>
          </a:p>
        </p:txBody>
      </p:sp>
      <p:sp>
        <p:nvSpPr>
          <p:cNvPr id="44" name="Rectangle 19"/>
          <p:cNvSpPr>
            <a:spLocks noChangeArrowheads="1"/>
          </p:cNvSpPr>
          <p:nvPr/>
        </p:nvSpPr>
        <p:spPr bwMode="auto">
          <a:xfrm>
            <a:off x="4724400" y="4572000"/>
            <a:ext cx="4038600" cy="1447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Text Box 20"/>
          <p:cNvSpPr txBox="1">
            <a:spLocks noChangeArrowheads="1"/>
          </p:cNvSpPr>
          <p:nvPr/>
        </p:nvSpPr>
        <p:spPr bwMode="auto">
          <a:xfrm>
            <a:off x="48006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6" name="Text Box 21"/>
          <p:cNvSpPr txBox="1">
            <a:spLocks noChangeArrowheads="1"/>
          </p:cNvSpPr>
          <p:nvPr/>
        </p:nvSpPr>
        <p:spPr bwMode="auto">
          <a:xfrm>
            <a:off x="57912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7" name="Text Box 22"/>
          <p:cNvSpPr txBox="1">
            <a:spLocks noChangeArrowheads="1"/>
          </p:cNvSpPr>
          <p:nvPr/>
        </p:nvSpPr>
        <p:spPr bwMode="auto">
          <a:xfrm>
            <a:off x="6781800" y="4724400"/>
            <a:ext cx="8382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64K block</a:t>
            </a:r>
          </a:p>
        </p:txBody>
      </p:sp>
      <p:sp>
        <p:nvSpPr>
          <p:cNvPr id="48" name="Text Box 23"/>
          <p:cNvSpPr txBox="1">
            <a:spLocks noChangeArrowheads="1"/>
          </p:cNvSpPr>
          <p:nvPr/>
        </p:nvSpPr>
        <p:spPr bwMode="auto">
          <a:xfrm>
            <a:off x="7756525" y="4608513"/>
            <a:ext cx="10604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49" name="Rectangle 29"/>
          <p:cNvSpPr>
            <a:spLocks noChangeArrowheads="1"/>
          </p:cNvSpPr>
          <p:nvPr/>
        </p:nvSpPr>
        <p:spPr bwMode="auto">
          <a:xfrm>
            <a:off x="228600" y="4038600"/>
            <a:ext cx="8763000" cy="21336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0" name="Text Box 30"/>
          <p:cNvSpPr txBox="1">
            <a:spLocks noChangeArrowheads="1"/>
          </p:cNvSpPr>
          <p:nvPr/>
        </p:nvSpPr>
        <p:spPr bwMode="auto">
          <a:xfrm>
            <a:off x="441325" y="4075113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51" name="Text Box 31"/>
          <p:cNvSpPr txBox="1">
            <a:spLocks noChangeArrowheads="1"/>
          </p:cNvSpPr>
          <p:nvPr/>
        </p:nvSpPr>
        <p:spPr bwMode="auto">
          <a:xfrm>
            <a:off x="1508125" y="3998913"/>
            <a:ext cx="184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52" name="Text Box 32"/>
          <p:cNvSpPr txBox="1">
            <a:spLocks noChangeArrowheads="1"/>
          </p:cNvSpPr>
          <p:nvPr/>
        </p:nvSpPr>
        <p:spPr bwMode="auto">
          <a:xfrm>
            <a:off x="1524000" y="4038600"/>
            <a:ext cx="18288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Start:aardvark</a:t>
            </a:r>
          </a:p>
        </p:txBody>
      </p:sp>
      <p:sp>
        <p:nvSpPr>
          <p:cNvPr id="53" name="Text Box 33"/>
          <p:cNvSpPr txBox="1">
            <a:spLocks noChangeArrowheads="1"/>
          </p:cNvSpPr>
          <p:nvPr/>
        </p:nvSpPr>
        <p:spPr bwMode="auto">
          <a:xfrm>
            <a:off x="3505200" y="4038600"/>
            <a:ext cx="13716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End:apple</a:t>
            </a:r>
          </a:p>
        </p:txBody>
      </p:sp>
      <p:sp>
        <p:nvSpPr>
          <p:cNvPr id="54" name="TextBox 53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4922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got 99 problems…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keep replicas in sync?</a:t>
            </a:r>
          </a:p>
          <a:p>
            <a:r>
              <a:rPr lang="en-US" dirty="0" smtClean="0"/>
              <a:t>How do we synchronize transactions across multiple partitions?</a:t>
            </a:r>
          </a:p>
          <a:p>
            <a:r>
              <a:rPr lang="en-US" dirty="0" smtClean="0"/>
              <a:t>What happens to the cache when the underlying data changes?</a:t>
            </a:r>
          </a:p>
        </p:txBody>
      </p:sp>
    </p:spTree>
    <p:extLst>
      <p:ext uri="{BB962C8B-B14F-4D97-AF65-F5344CB8AC3E}">
        <p14:creationId xmlns:p14="http://schemas.microsoft.com/office/powerpoint/2010/main" val="1720226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tablets make up the table</a:t>
            </a:r>
          </a:p>
          <a:p>
            <a:r>
              <a:rPr lang="en-US" dirty="0" err="1" smtClean="0"/>
              <a:t>SSTables</a:t>
            </a:r>
            <a:r>
              <a:rPr lang="en-US" dirty="0" smtClean="0"/>
              <a:t> can be shared</a:t>
            </a:r>
          </a:p>
          <a:p>
            <a:endParaRPr lang="en-US" dirty="0"/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9812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6" name="Text Box 5"/>
          <p:cNvSpPr txBox="1">
            <a:spLocks noChangeArrowheads="1"/>
          </p:cNvSpPr>
          <p:nvPr/>
        </p:nvSpPr>
        <p:spPr bwMode="auto">
          <a:xfrm>
            <a:off x="19812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7" name="Rectangle 6"/>
          <p:cNvSpPr>
            <a:spLocks noChangeArrowheads="1"/>
          </p:cNvSpPr>
          <p:nvPr/>
        </p:nvSpPr>
        <p:spPr bwMode="auto">
          <a:xfrm>
            <a:off x="30480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8" name="Text Box 7"/>
          <p:cNvSpPr txBox="1">
            <a:spLocks noChangeArrowheads="1"/>
          </p:cNvSpPr>
          <p:nvPr/>
        </p:nvSpPr>
        <p:spPr bwMode="auto">
          <a:xfrm>
            <a:off x="30480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29" name="Rectangle 8"/>
          <p:cNvSpPr>
            <a:spLocks noChangeArrowheads="1"/>
          </p:cNvSpPr>
          <p:nvPr/>
        </p:nvSpPr>
        <p:spPr bwMode="auto">
          <a:xfrm>
            <a:off x="44196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0" name="Text Box 9"/>
          <p:cNvSpPr txBox="1">
            <a:spLocks noChangeArrowheads="1"/>
          </p:cNvSpPr>
          <p:nvPr/>
        </p:nvSpPr>
        <p:spPr bwMode="auto">
          <a:xfrm>
            <a:off x="44196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1" name="Rectangle 10"/>
          <p:cNvSpPr>
            <a:spLocks noChangeArrowheads="1"/>
          </p:cNvSpPr>
          <p:nvPr/>
        </p:nvSpPr>
        <p:spPr bwMode="auto">
          <a:xfrm>
            <a:off x="5486400" y="4306887"/>
            <a:ext cx="990600" cy="1143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" name="Text Box 11"/>
          <p:cNvSpPr txBox="1">
            <a:spLocks noChangeArrowheads="1"/>
          </p:cNvSpPr>
          <p:nvPr/>
        </p:nvSpPr>
        <p:spPr bwMode="auto">
          <a:xfrm>
            <a:off x="5486400" y="4611687"/>
            <a:ext cx="10604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SSTable</a:t>
            </a:r>
          </a:p>
        </p:txBody>
      </p:sp>
      <p:sp>
        <p:nvSpPr>
          <p:cNvPr id="33" name="Rectangle 12"/>
          <p:cNvSpPr>
            <a:spLocks noChangeArrowheads="1"/>
          </p:cNvSpPr>
          <p:nvPr/>
        </p:nvSpPr>
        <p:spPr bwMode="auto">
          <a:xfrm>
            <a:off x="18288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4" name="Text Box 13"/>
          <p:cNvSpPr txBox="1">
            <a:spLocks noChangeArrowheads="1"/>
          </p:cNvSpPr>
          <p:nvPr/>
        </p:nvSpPr>
        <p:spPr bwMode="auto">
          <a:xfrm>
            <a:off x="18891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5" name="Text Box 14"/>
          <p:cNvSpPr txBox="1">
            <a:spLocks noChangeArrowheads="1"/>
          </p:cNvSpPr>
          <p:nvPr/>
        </p:nvSpPr>
        <p:spPr bwMode="auto">
          <a:xfrm>
            <a:off x="1812925" y="3352800"/>
            <a:ext cx="1073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aardvark</a:t>
            </a:r>
          </a:p>
        </p:txBody>
      </p:sp>
      <p:sp>
        <p:nvSpPr>
          <p:cNvPr id="36" name="Text Box 15"/>
          <p:cNvSpPr txBox="1">
            <a:spLocks noChangeArrowheads="1"/>
          </p:cNvSpPr>
          <p:nvPr/>
        </p:nvSpPr>
        <p:spPr bwMode="auto">
          <a:xfrm>
            <a:off x="3657600" y="3316287"/>
            <a:ext cx="742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</a:t>
            </a:r>
          </a:p>
        </p:txBody>
      </p:sp>
      <p:sp>
        <p:nvSpPr>
          <p:cNvPr id="37" name="Rectangle 16"/>
          <p:cNvSpPr>
            <a:spLocks noChangeArrowheads="1"/>
          </p:cNvSpPr>
          <p:nvPr/>
        </p:nvSpPr>
        <p:spPr bwMode="auto">
          <a:xfrm>
            <a:off x="4724400" y="3011487"/>
            <a:ext cx="2514600" cy="6858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" name="Text Box 17"/>
          <p:cNvSpPr txBox="1">
            <a:spLocks noChangeArrowheads="1"/>
          </p:cNvSpPr>
          <p:nvPr/>
        </p:nvSpPr>
        <p:spPr bwMode="auto">
          <a:xfrm>
            <a:off x="4784725" y="2971800"/>
            <a:ext cx="8191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Tablet</a:t>
            </a:r>
          </a:p>
        </p:txBody>
      </p:sp>
      <p:sp>
        <p:nvSpPr>
          <p:cNvPr id="39" name="Text Box 18"/>
          <p:cNvSpPr txBox="1">
            <a:spLocks noChangeArrowheads="1"/>
          </p:cNvSpPr>
          <p:nvPr/>
        </p:nvSpPr>
        <p:spPr bwMode="auto">
          <a:xfrm>
            <a:off x="4708525" y="3352800"/>
            <a:ext cx="15049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apple_two_E</a:t>
            </a:r>
          </a:p>
        </p:txBody>
      </p:sp>
      <p:sp>
        <p:nvSpPr>
          <p:cNvPr id="40" name="Text Box 19"/>
          <p:cNvSpPr txBox="1">
            <a:spLocks noChangeArrowheads="1"/>
          </p:cNvSpPr>
          <p:nvPr/>
        </p:nvSpPr>
        <p:spPr bwMode="auto">
          <a:xfrm>
            <a:off x="6553200" y="3316287"/>
            <a:ext cx="6286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boat</a:t>
            </a:r>
          </a:p>
        </p:txBody>
      </p:sp>
      <p:sp>
        <p:nvSpPr>
          <p:cNvPr id="41" name="Line 20"/>
          <p:cNvSpPr>
            <a:spLocks noChangeShapeType="1"/>
          </p:cNvSpPr>
          <p:nvPr/>
        </p:nvSpPr>
        <p:spPr bwMode="auto">
          <a:xfrm flipH="1">
            <a:off x="2286000" y="3697287"/>
            <a:ext cx="762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2" name="Line 21"/>
          <p:cNvSpPr>
            <a:spLocks noChangeShapeType="1"/>
          </p:cNvSpPr>
          <p:nvPr/>
        </p:nvSpPr>
        <p:spPr bwMode="auto">
          <a:xfrm>
            <a:off x="3124200" y="3697287"/>
            <a:ext cx="3048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3" name="Line 22"/>
          <p:cNvSpPr>
            <a:spLocks noChangeShapeType="1"/>
          </p:cNvSpPr>
          <p:nvPr/>
        </p:nvSpPr>
        <p:spPr bwMode="auto">
          <a:xfrm>
            <a:off x="3581400" y="3697287"/>
            <a:ext cx="1143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4" name="Line 23"/>
          <p:cNvSpPr>
            <a:spLocks noChangeShapeType="1"/>
          </p:cNvSpPr>
          <p:nvPr/>
        </p:nvSpPr>
        <p:spPr bwMode="auto">
          <a:xfrm flipH="1">
            <a:off x="5029200" y="3697287"/>
            <a:ext cx="5334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5" name="Line 24"/>
          <p:cNvSpPr>
            <a:spLocks noChangeShapeType="1"/>
          </p:cNvSpPr>
          <p:nvPr/>
        </p:nvSpPr>
        <p:spPr bwMode="auto">
          <a:xfrm flipH="1">
            <a:off x="6019800" y="3697287"/>
            <a:ext cx="381000" cy="609600"/>
          </a:xfrm>
          <a:prstGeom prst="line">
            <a:avLst/>
          </a:prstGeom>
          <a:noFill/>
          <a:ln w="9525">
            <a:solidFill>
              <a:srgbClr val="00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46" name="TextBox 4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Source: Graphic from slides by Erik Paulson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2959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Client library</a:t>
            </a:r>
          </a:p>
          <a:p>
            <a:r>
              <a:rPr lang="en-US" dirty="0" smtClean="0"/>
              <a:t>Single master server</a:t>
            </a:r>
          </a:p>
          <a:p>
            <a:r>
              <a:rPr lang="en-US" dirty="0" smtClean="0"/>
              <a:t>Tablet servers</a:t>
            </a:r>
          </a:p>
        </p:txBody>
      </p:sp>
    </p:spTree>
    <p:extLst>
      <p:ext uri="{BB962C8B-B14F-4D97-AF65-F5344CB8AC3E}">
        <p14:creationId xmlns:p14="http://schemas.microsoft.com/office/powerpoint/2010/main" val="25839380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Master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Assigns tablets to tablet servers</a:t>
            </a:r>
          </a:p>
          <a:p>
            <a:r>
              <a:rPr lang="en-US" dirty="0" smtClean="0"/>
              <a:t>Detects addition and expiration of tablet servers</a:t>
            </a:r>
          </a:p>
          <a:p>
            <a:r>
              <a:rPr lang="en-US" dirty="0" smtClean="0"/>
              <a:t>Balances tablet server load</a:t>
            </a:r>
          </a:p>
          <a:p>
            <a:r>
              <a:rPr lang="en-US" dirty="0" smtClean="0"/>
              <a:t>Handles garbage collection</a:t>
            </a:r>
          </a:p>
          <a:p>
            <a:r>
              <a:rPr lang="en-US" dirty="0" smtClean="0"/>
              <a:t>Handles schema changes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7266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Tablet Servers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tablet server manages a set of tablets</a:t>
            </a:r>
          </a:p>
          <a:p>
            <a:pPr lvl="1"/>
            <a:r>
              <a:rPr lang="en-US" dirty="0" smtClean="0"/>
              <a:t>Typically between ten to a thousand tablets</a:t>
            </a:r>
          </a:p>
          <a:p>
            <a:pPr lvl="1"/>
            <a:r>
              <a:rPr lang="en-US" dirty="0" smtClean="0"/>
              <a:t>Each 100-200 MB by default</a:t>
            </a:r>
          </a:p>
          <a:p>
            <a:r>
              <a:rPr lang="en-US" dirty="0" smtClean="0"/>
              <a:t>Handles read and write requests to the tablets</a:t>
            </a:r>
          </a:p>
          <a:p>
            <a:r>
              <a:rPr lang="en-US" dirty="0" smtClean="0"/>
              <a:t>Splits tablets that have grown too large</a:t>
            </a:r>
          </a:p>
        </p:txBody>
      </p:sp>
    </p:spTree>
    <p:extLst>
      <p:ext uri="{BB962C8B-B14F-4D97-AF65-F5344CB8AC3E}">
        <p14:creationId xmlns:p14="http://schemas.microsoft.com/office/powerpoint/2010/main" val="2421325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Location</a:t>
            </a:r>
            <a:endParaRPr lang="en-US" dirty="0"/>
          </a:p>
        </p:txBody>
      </p:sp>
      <p:pic>
        <p:nvPicPr>
          <p:cNvPr id="4" name="Picture 3" descr="Bigtable_TabletLocatio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9600" y="1219200"/>
            <a:ext cx="7948613" cy="439728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133600" y="6096000"/>
            <a:ext cx="4822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</a:rPr>
              <a:t>Upon discovery, clients cache tablet locations</a:t>
            </a:r>
            <a:endParaRPr lang="en-US" sz="18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94044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 keeps track of:</a:t>
            </a:r>
          </a:p>
          <a:p>
            <a:pPr lvl="1"/>
            <a:r>
              <a:rPr lang="en-US" dirty="0" smtClean="0"/>
              <a:t>Set of live tablet servers</a:t>
            </a:r>
          </a:p>
          <a:p>
            <a:pPr lvl="1"/>
            <a:r>
              <a:rPr lang="en-US" dirty="0" smtClean="0"/>
              <a:t>Assignment of tablets to tablet servers</a:t>
            </a:r>
          </a:p>
          <a:p>
            <a:pPr lvl="1"/>
            <a:r>
              <a:rPr lang="en-US" dirty="0" smtClean="0"/>
              <a:t>Unassigned tablets</a:t>
            </a:r>
          </a:p>
          <a:p>
            <a:r>
              <a:rPr lang="en-US" dirty="0" smtClean="0"/>
              <a:t>Each tablet is assigned to one tablet server at a time</a:t>
            </a:r>
          </a:p>
          <a:p>
            <a:pPr lvl="1"/>
            <a:r>
              <a:rPr lang="en-US" dirty="0" smtClean="0"/>
              <a:t>Tablet server maintains an exclusive lock on a file in Chubby</a:t>
            </a:r>
          </a:p>
          <a:p>
            <a:pPr lvl="1"/>
            <a:r>
              <a:rPr lang="en-US" dirty="0" smtClean="0"/>
              <a:t>Master monitors tablet servers and handles assignment</a:t>
            </a:r>
          </a:p>
          <a:p>
            <a:r>
              <a:rPr lang="en-US" dirty="0" smtClean="0"/>
              <a:t>Changes to tablet structure</a:t>
            </a:r>
          </a:p>
          <a:p>
            <a:pPr lvl="1"/>
            <a:r>
              <a:rPr lang="en-US" dirty="0" smtClean="0"/>
              <a:t>Table creation/deletion (master initiated)</a:t>
            </a:r>
          </a:p>
          <a:p>
            <a:pPr lvl="1"/>
            <a:r>
              <a:rPr lang="en-US" dirty="0" smtClean="0"/>
              <a:t>Tablet merging (master initiated)</a:t>
            </a:r>
          </a:p>
          <a:p>
            <a:pPr lvl="1"/>
            <a:r>
              <a:rPr lang="en-US" dirty="0" smtClean="0"/>
              <a:t>Tablet splitting (tablet server initiated)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2920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Tablet Serving</a:t>
            </a:r>
            <a:endParaRPr lang="en-US" dirty="0"/>
          </a:p>
        </p:txBody>
      </p:sp>
      <p:pic>
        <p:nvPicPr>
          <p:cNvPr id="4" name="Picture 3" descr="Bigtable_TabletServin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81062" y="1371600"/>
            <a:ext cx="7043738" cy="41433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Chang et al., OSDI 2006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54619" y="5791200"/>
            <a:ext cx="41344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  <a:latin typeface="Gill Sans"/>
                <a:cs typeface="Gill Sans"/>
              </a:rPr>
              <a:t>“Log Structured Merge Trees”</a:t>
            </a:r>
            <a:endParaRPr lang="en-US" sz="2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756717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Minor compaction</a:t>
            </a:r>
          </a:p>
          <a:p>
            <a:pPr lvl="1"/>
            <a:r>
              <a:rPr lang="en-US" dirty="0" smtClean="0"/>
              <a:t>Converts the </a:t>
            </a:r>
            <a:r>
              <a:rPr lang="en-US" dirty="0" err="1" smtClean="0"/>
              <a:t>memtable</a:t>
            </a:r>
            <a:r>
              <a:rPr lang="en-US" dirty="0" smtClean="0"/>
              <a:t> into an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memory usage and log traffic on restart</a:t>
            </a:r>
          </a:p>
          <a:p>
            <a:r>
              <a:rPr lang="en-US" dirty="0" smtClean="0"/>
              <a:t>Merging compaction</a:t>
            </a:r>
          </a:p>
          <a:p>
            <a:pPr lvl="1"/>
            <a:r>
              <a:rPr lang="en-US" dirty="0" smtClean="0"/>
              <a:t>Reads the contents of a few </a:t>
            </a:r>
            <a:r>
              <a:rPr lang="en-US" dirty="0" err="1" smtClean="0"/>
              <a:t>SSTables</a:t>
            </a:r>
            <a:r>
              <a:rPr lang="en-US" dirty="0" smtClean="0"/>
              <a:t> and the </a:t>
            </a:r>
            <a:r>
              <a:rPr lang="en-US" dirty="0" err="1" smtClean="0"/>
              <a:t>memtable</a:t>
            </a:r>
            <a:r>
              <a:rPr lang="en-US" dirty="0" smtClean="0"/>
              <a:t>, and writes out a new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Reduces number of </a:t>
            </a:r>
            <a:r>
              <a:rPr lang="en-US" dirty="0" err="1" smtClean="0"/>
              <a:t>SSTables</a:t>
            </a:r>
            <a:endParaRPr lang="en-US" dirty="0" smtClean="0"/>
          </a:p>
          <a:p>
            <a:r>
              <a:rPr lang="en-US" dirty="0" smtClean="0"/>
              <a:t>Major compaction</a:t>
            </a:r>
          </a:p>
          <a:p>
            <a:pPr lvl="1"/>
            <a:r>
              <a:rPr lang="en-US" dirty="0" smtClean="0"/>
              <a:t>Merging compaction that results in only one </a:t>
            </a:r>
            <a:r>
              <a:rPr lang="en-US" dirty="0" err="1" smtClean="0"/>
              <a:t>SSTable</a:t>
            </a:r>
            <a:endParaRPr lang="en-US" dirty="0" smtClean="0"/>
          </a:p>
          <a:p>
            <a:pPr lvl="1"/>
            <a:r>
              <a:rPr lang="en-US" dirty="0" smtClean="0"/>
              <a:t>No deletion records, only live data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828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Bigtable</a:t>
            </a:r>
            <a:r>
              <a:rPr lang="en-US" dirty="0" smtClean="0"/>
              <a:t>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source and data sink for MapReduce</a:t>
            </a:r>
          </a:p>
          <a:p>
            <a:r>
              <a:rPr lang="en-US" dirty="0" smtClean="0"/>
              <a:t>Google’s web crawl</a:t>
            </a:r>
          </a:p>
          <a:p>
            <a:r>
              <a:rPr lang="en-US" dirty="0" smtClean="0"/>
              <a:t>Google Earth</a:t>
            </a:r>
          </a:p>
          <a:p>
            <a:r>
              <a:rPr lang="en-US" dirty="0" smtClean="0"/>
              <a:t>Google Analytics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0752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HBase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5715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2"/>
                </a:solidFill>
              </a:rPr>
              <a:t>Image Source: http://www.larsgeorge.com/2009/10/hbase-architecture-101-storage.html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5" name="Picture 4" descr="hbase-fil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534400" cy="431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1170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at_Signa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53272" y="0"/>
            <a:ext cx="11664072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4800" y="1981200"/>
            <a:ext cx="361889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Relational Databases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36985" y="5638800"/>
            <a:ext cx="304001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… to the rescue!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images.wikia.com</a:t>
            </a:r>
            <a:r>
              <a:rPr lang="en-US" sz="1000" b="0" dirty="0"/>
              <a:t>/batman/images/b/b1/</a:t>
            </a:r>
            <a:r>
              <a:rPr lang="en-US" sz="1000" b="0" dirty="0" err="1"/>
              <a:t>Bat_Signal.jpg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3200192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Keep it simple!</a:t>
            </a:r>
          </a:p>
          <a:p>
            <a:r>
              <a:rPr lang="en-US" dirty="0" smtClean="0"/>
              <a:t>Keep it flexible!</a:t>
            </a:r>
          </a:p>
          <a:p>
            <a:r>
              <a:rPr lang="en-US" dirty="0" smtClean="0"/>
              <a:t>Push functionality onto application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95800" y="5562600"/>
            <a:ext cx="4161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… and it’s still hard to get right!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47177" y="5867400"/>
            <a:ext cx="5339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Example: splitting and compaction storms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97902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nfull_64678129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6707" y="1"/>
            <a:ext cx="1033070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consistency…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0357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Consistency 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People you don’t want seeing your pictures:</a:t>
            </a:r>
          </a:p>
          <a:p>
            <a:pPr lvl="1"/>
            <a:r>
              <a:rPr lang="en-US" dirty="0" smtClean="0"/>
              <a:t>Alice removes mom from list of people who can view photos</a:t>
            </a:r>
          </a:p>
          <a:p>
            <a:pPr lvl="1"/>
            <a:r>
              <a:rPr lang="en-US" dirty="0" smtClean="0"/>
              <a:t>Alice posts embarrassing pictures from Spring Break</a:t>
            </a:r>
          </a:p>
          <a:p>
            <a:pPr lvl="1"/>
            <a:r>
              <a:rPr lang="en-US" dirty="0" smtClean="0"/>
              <a:t>Can mom see Alice’s photo?</a:t>
            </a:r>
          </a:p>
          <a:p>
            <a:r>
              <a:rPr lang="en-US" dirty="0" smtClean="0"/>
              <a:t>Why am I still getting messages?</a:t>
            </a:r>
          </a:p>
          <a:p>
            <a:pPr lvl="1"/>
            <a:r>
              <a:rPr lang="en-US" dirty="0" smtClean="0"/>
              <a:t>Bob unsubscribes from mailing list</a:t>
            </a:r>
          </a:p>
          <a:p>
            <a:pPr lvl="1"/>
            <a:r>
              <a:rPr lang="en-US" dirty="0" smtClean="0"/>
              <a:t>Message sent to mailing list right after</a:t>
            </a:r>
          </a:p>
          <a:p>
            <a:pPr lvl="1"/>
            <a:r>
              <a:rPr lang="en-US" dirty="0" smtClean="0"/>
              <a:t>Does Bob receive the message?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0397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24508" y="2743200"/>
            <a:ext cx="29478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Let’s just focus on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33916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89263" y="2387024"/>
            <a:ext cx="2210862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Consistency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“Theorem”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89263" y="2996624"/>
            <a:ext cx="19543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Availability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733800" y="457200"/>
            <a:ext cx="17031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(Brewer, 2000)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9263" y="3606224"/>
            <a:ext cx="330731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Partition tolerance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085063" y="4368224"/>
            <a:ext cx="214453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chemeClr val="bg1"/>
                </a:solidFill>
                <a:latin typeface="Gill Sans"/>
                <a:cs typeface="Gill Sans"/>
              </a:rPr>
              <a:t>… pick two</a:t>
            </a:r>
            <a:endParaRPr lang="en-US" sz="3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165595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8" grpId="0"/>
      <p:bldP spid="9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CAP Tradeoffs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 = consistency + availability</a:t>
            </a:r>
          </a:p>
          <a:p>
            <a:pPr lvl="1"/>
            <a:r>
              <a:rPr lang="en-US" dirty="0" smtClean="0"/>
              <a:t>E.g., parallel databases that use 2PC</a:t>
            </a:r>
          </a:p>
          <a:p>
            <a:r>
              <a:rPr lang="en-US" dirty="0" smtClean="0"/>
              <a:t>AP = availability + tolerance to partitions</a:t>
            </a:r>
          </a:p>
          <a:p>
            <a:pPr lvl="1"/>
            <a:r>
              <a:rPr lang="en-US" dirty="0" smtClean="0"/>
              <a:t>E.g., DNS, web caching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07789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 this helpful?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CAP not really even a “theorem” because vague definitions</a:t>
            </a:r>
          </a:p>
          <a:p>
            <a:pPr lvl="1"/>
            <a:r>
              <a:rPr lang="en-US" dirty="0" smtClean="0"/>
              <a:t>More precise formulation came a few years later</a:t>
            </a:r>
            <a:endParaRPr lang="en-US" dirty="0"/>
          </a:p>
        </p:txBody>
      </p:sp>
      <p:pic>
        <p:nvPicPr>
          <p:cNvPr id="5" name="Picture 4" descr="abadi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819400"/>
            <a:ext cx="2540000" cy="3771900"/>
          </a:xfrm>
          <a:prstGeom prst="rect">
            <a:avLst/>
          </a:prstGeom>
        </p:spPr>
      </p:pic>
      <p:sp>
        <p:nvSpPr>
          <p:cNvPr id="6" name="Oval Callout 5"/>
          <p:cNvSpPr/>
          <p:nvPr/>
        </p:nvSpPr>
        <p:spPr bwMode="auto">
          <a:xfrm>
            <a:off x="3886200" y="2590800"/>
            <a:ext cx="2743200" cy="1524000"/>
          </a:xfrm>
          <a:prstGeom prst="wedgeEllipseCallout">
            <a:avLst>
              <a:gd name="adj1" fmla="val 50678"/>
              <a:gd name="adj2" fmla="val 61422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Wait a sec, that doesn’t sound right!</a:t>
            </a:r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Abadi</a:t>
            </a:r>
            <a:r>
              <a:rPr lang="en-US" sz="1000" b="0" dirty="0">
                <a:solidFill>
                  <a:schemeClr val="bg1"/>
                </a:solidFill>
              </a:rPr>
              <a:t> (2012) Consistency Tradeoffs in Modern Distributed Database System Design. IEEE Computer, 45(2):37-42</a:t>
            </a:r>
          </a:p>
        </p:txBody>
      </p:sp>
    </p:spTree>
    <p:extLst>
      <p:ext uri="{BB962C8B-B14F-4D97-AF65-F5344CB8AC3E}">
        <p14:creationId xmlns:p14="http://schemas.microsoft.com/office/powerpoint/2010/main" val="380314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Abadi</a:t>
            </a:r>
            <a:r>
              <a:rPr lang="en-US" dirty="0" smtClean="0"/>
              <a:t> Says…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CP makes no sense!</a:t>
            </a:r>
          </a:p>
          <a:p>
            <a:r>
              <a:rPr lang="en-US" dirty="0" smtClean="0"/>
              <a:t>CAP says, in the presence of P, choose A or C</a:t>
            </a:r>
          </a:p>
          <a:p>
            <a:pPr lvl="1"/>
            <a:r>
              <a:rPr lang="en-US" dirty="0" smtClean="0"/>
              <a:t>But you’d want to make this tradeoff even when there is no P</a:t>
            </a:r>
          </a:p>
          <a:p>
            <a:r>
              <a:rPr lang="en-US" dirty="0" smtClean="0"/>
              <a:t>Fundamental tradeoff is between consistency and latency</a:t>
            </a:r>
          </a:p>
          <a:p>
            <a:pPr lvl="1"/>
            <a:r>
              <a:rPr lang="en-US" dirty="0" smtClean="0"/>
              <a:t>Not available = (very) long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3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Replication possibilities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Update sent to all replicas at the same time</a:t>
            </a:r>
          </a:p>
          <a:p>
            <a:pPr lvl="1"/>
            <a:r>
              <a:rPr lang="en-US" dirty="0" smtClean="0"/>
              <a:t>To guarantee consistency you need something like </a:t>
            </a:r>
            <a:r>
              <a:rPr lang="en-US" dirty="0" err="1" smtClean="0"/>
              <a:t>Paxos</a:t>
            </a:r>
            <a:endParaRPr lang="en-US" dirty="0"/>
          </a:p>
          <a:p>
            <a:r>
              <a:rPr lang="en-US" dirty="0" smtClean="0"/>
              <a:t>Update sent to a master</a:t>
            </a:r>
          </a:p>
          <a:p>
            <a:pPr lvl="1"/>
            <a:r>
              <a:rPr lang="en-US" dirty="0" smtClean="0"/>
              <a:t>Replication is synchronous</a:t>
            </a:r>
          </a:p>
          <a:p>
            <a:pPr lvl="1"/>
            <a:r>
              <a:rPr lang="en-US" dirty="0" smtClean="0"/>
              <a:t>Replication is asynchronous</a:t>
            </a:r>
          </a:p>
          <a:p>
            <a:pPr lvl="1"/>
            <a:r>
              <a:rPr lang="en-US" dirty="0" smtClean="0"/>
              <a:t>Combination of both</a:t>
            </a:r>
          </a:p>
          <a:p>
            <a:r>
              <a:rPr lang="en-US" dirty="0" smtClean="0"/>
              <a:t>Update sent to an arbitrary replica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95400" y="5562600"/>
            <a:ext cx="660649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All these possibilities involve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46331" y="6044624"/>
            <a:ext cx="390463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“eventual consistency”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4041682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 over, 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PACELC (“pass-elk”)</a:t>
            </a:r>
          </a:p>
          <a:p>
            <a:r>
              <a:rPr lang="en-US" dirty="0" smtClean="0"/>
              <a:t>PAC</a:t>
            </a:r>
          </a:p>
          <a:p>
            <a:pPr lvl="1"/>
            <a:r>
              <a:rPr lang="en-US" dirty="0" smtClean="0"/>
              <a:t>If there’s a partition, do we choose A or C?</a:t>
            </a:r>
          </a:p>
          <a:p>
            <a:r>
              <a:rPr lang="en-US" dirty="0" smtClean="0"/>
              <a:t>ELC</a:t>
            </a:r>
          </a:p>
          <a:p>
            <a:pPr lvl="1"/>
            <a:r>
              <a:rPr lang="en-US" dirty="0" smtClean="0"/>
              <a:t>Otherwise, do we choose latency or consistency?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558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</a:t>
            </a:r>
            <a:r>
              <a:rPr lang="en-US" dirty="0" err="1" smtClean="0"/>
              <a:t>RDBMSes</a:t>
            </a:r>
            <a:r>
              <a:rPr lang="en-US" dirty="0" smtClean="0"/>
              <a:t> provide?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Relational model with schemas</a:t>
            </a:r>
          </a:p>
          <a:p>
            <a:r>
              <a:rPr lang="en-US" dirty="0" smtClean="0"/>
              <a:t>Powerful, flexible query language</a:t>
            </a:r>
          </a:p>
          <a:p>
            <a:r>
              <a:rPr lang="en-US" dirty="0" smtClean="0"/>
              <a:t>Transactional semantics: ACID</a:t>
            </a:r>
          </a:p>
          <a:p>
            <a:r>
              <a:rPr lang="en-US" dirty="0" smtClean="0"/>
              <a:t>Rich ecosystem, lots of tool support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5665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hd-free-food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752600"/>
            <a:ext cx="7620000" cy="3302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14400" y="5715000"/>
            <a:ext cx="712787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Morale of the story: there’s no free lunch!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www.phdcomics.com</a:t>
            </a:r>
            <a:r>
              <a:rPr lang="en-US" sz="1000" b="0" dirty="0">
                <a:solidFill>
                  <a:schemeClr val="bg1"/>
                </a:solidFill>
              </a:rPr>
              <a:t>/comics/</a:t>
            </a:r>
            <a:r>
              <a:rPr lang="en-US" sz="1000" b="0" dirty="0" err="1">
                <a:solidFill>
                  <a:schemeClr val="bg1"/>
                </a:solidFill>
              </a:rPr>
              <a:t>archive.php?comicid</a:t>
            </a:r>
            <a:r>
              <a:rPr lang="en-US" sz="1000" b="0" dirty="0">
                <a:solidFill>
                  <a:schemeClr val="bg1"/>
                </a:solidFill>
              </a:rPr>
              <a:t>=1475</a:t>
            </a:r>
          </a:p>
        </p:txBody>
      </p:sp>
    </p:spTree>
    <p:extLst>
      <p:ext uri="{BB962C8B-B14F-4D97-AF65-F5344CB8AC3E}">
        <p14:creationId xmlns:p14="http://schemas.microsoft.com/office/powerpoint/2010/main" val="3615799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1447800"/>
            <a:ext cx="242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Quick look at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10668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9228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“Unit of Consistency”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record:</a:t>
            </a:r>
          </a:p>
          <a:p>
            <a:pPr lvl="1"/>
            <a:r>
              <a:rPr lang="en-US" dirty="0" smtClean="0"/>
              <a:t>Relatively straightforward</a:t>
            </a:r>
          </a:p>
          <a:p>
            <a:pPr lvl="1"/>
            <a:r>
              <a:rPr lang="en-US" dirty="0" smtClean="0"/>
              <a:t>Complex application logic to handle multi-record transactions</a:t>
            </a:r>
          </a:p>
          <a:p>
            <a:r>
              <a:rPr lang="en-US" dirty="0" smtClean="0"/>
              <a:t>Arbitrary transactions:</a:t>
            </a:r>
          </a:p>
          <a:p>
            <a:pPr lvl="1"/>
            <a:r>
              <a:rPr lang="en-US" dirty="0" smtClean="0"/>
              <a:t>Requires 2PC/</a:t>
            </a:r>
            <a:r>
              <a:rPr lang="en-US" dirty="0" err="1" smtClean="0"/>
              <a:t>Paxos</a:t>
            </a:r>
            <a:endParaRPr lang="en-US" dirty="0" smtClean="0"/>
          </a:p>
          <a:p>
            <a:r>
              <a:rPr lang="en-US" dirty="0" smtClean="0"/>
              <a:t>Middle ground: entity groups</a:t>
            </a:r>
          </a:p>
          <a:p>
            <a:pPr lvl="1"/>
            <a:r>
              <a:rPr lang="en-US" dirty="0" smtClean="0"/>
              <a:t>Groups of entities that share affinity</a:t>
            </a:r>
          </a:p>
          <a:p>
            <a:pPr lvl="1"/>
            <a:r>
              <a:rPr lang="en-US" dirty="0" smtClean="0"/>
              <a:t>Co-locate entity groups</a:t>
            </a:r>
          </a:p>
          <a:p>
            <a:pPr lvl="1"/>
            <a:r>
              <a:rPr lang="en-US" dirty="0" smtClean="0"/>
              <a:t>Provide transaction support within entity groups</a:t>
            </a:r>
          </a:p>
          <a:p>
            <a:pPr lvl="1"/>
            <a:r>
              <a:rPr lang="en-US" dirty="0" smtClean="0"/>
              <a:t>Example: user + user’s photos + user’s posts etc.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2256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10200" y="5867400"/>
            <a:ext cx="3214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This is really hard!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11983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RY_0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1625024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Now imagine multiple datacenters…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3276600" y="2158424"/>
            <a:ext cx="50292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b="0" dirty="0" smtClean="0">
                <a:solidFill>
                  <a:srgbClr val="FFFFFF"/>
                </a:solidFill>
                <a:latin typeface="Gill Sans"/>
                <a:cs typeface="Gill Sans"/>
              </a:rPr>
              <a:t>What’s different?</a:t>
            </a:r>
            <a:endParaRPr lang="en-US" sz="32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68901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0" y="3886200"/>
            <a:ext cx="24288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Quick look at this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3657600"/>
            <a:ext cx="7543800" cy="914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8622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3581400" y="2438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3581400" y="1676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08613" y="4318337"/>
            <a:ext cx="264227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Read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8613" y="4318337"/>
            <a:ext cx="259054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Write path: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Write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Remove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 smtClean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418613" y="5461337"/>
            <a:ext cx="26422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Subsequent read: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Look in MySQL</a:t>
            </a:r>
          </a:p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Populate in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memcached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696200" y="56020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315493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Architecture: Multi-DC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228600" y="4114800"/>
            <a:ext cx="8686800" cy="2286000"/>
          </a:xfrm>
        </p:spPr>
        <p:txBody>
          <a:bodyPr/>
          <a:lstStyle/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User updates first </a:t>
            </a:r>
            <a:r>
              <a:rPr lang="en-US" sz="2000" dirty="0"/>
              <a:t>name from </a:t>
            </a:r>
            <a:r>
              <a:rPr lang="en-US" sz="2000" dirty="0" smtClean="0"/>
              <a:t>“Jason” </a:t>
            </a:r>
            <a:r>
              <a:rPr lang="en-US" sz="2000" dirty="0"/>
              <a:t>to </a:t>
            </a:r>
            <a:r>
              <a:rPr lang="en-US" sz="2000" dirty="0" smtClean="0"/>
              <a:t>“Monkey”.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Write “Monkey” </a:t>
            </a:r>
            <a:r>
              <a:rPr lang="en-US" sz="2000" dirty="0"/>
              <a:t>in </a:t>
            </a:r>
            <a:r>
              <a:rPr lang="en-US" sz="2000" dirty="0" smtClean="0"/>
              <a:t>master DB in CA, delete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entry in CA and VA.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Someone </a:t>
            </a:r>
            <a:r>
              <a:rPr lang="en-US" sz="2000" dirty="0"/>
              <a:t>goes to </a:t>
            </a:r>
            <a:r>
              <a:rPr lang="en-US" sz="2000" dirty="0" smtClean="0"/>
              <a:t>profile </a:t>
            </a:r>
            <a:r>
              <a:rPr lang="en-US" sz="2000" dirty="0"/>
              <a:t>in </a:t>
            </a:r>
            <a:r>
              <a:rPr lang="en-US" sz="2000" dirty="0" smtClean="0"/>
              <a:t>Virginia, read VA slave DB, get 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Update VA </a:t>
            </a:r>
            <a:r>
              <a:rPr lang="en-US" sz="2000" dirty="0" err="1"/>
              <a:t>memcache</a:t>
            </a:r>
            <a:r>
              <a:rPr lang="en-US" sz="2000" dirty="0"/>
              <a:t> with </a:t>
            </a:r>
            <a:r>
              <a:rPr lang="en-US" sz="2000" dirty="0" smtClean="0"/>
              <a:t>first </a:t>
            </a:r>
            <a:r>
              <a:rPr lang="en-US" sz="2000" dirty="0"/>
              <a:t>name as </a:t>
            </a:r>
            <a:r>
              <a:rPr lang="en-US" sz="2000" dirty="0" smtClean="0"/>
              <a:t>“Jason”.</a:t>
            </a:r>
            <a:endParaRPr lang="en-US" sz="2000" dirty="0"/>
          </a:p>
          <a:p>
            <a:pPr marL="342900" indent="-342900">
              <a:lnSpc>
                <a:spcPct val="80000"/>
              </a:lnSpc>
              <a:buFont typeface="+mj-lt"/>
              <a:buAutoNum type="arabicPeriod"/>
            </a:pPr>
            <a:r>
              <a:rPr lang="en-US" sz="2000" dirty="0" smtClean="0"/>
              <a:t>Replication </a:t>
            </a:r>
            <a:r>
              <a:rPr lang="en-US" sz="2000" dirty="0"/>
              <a:t>catches </a:t>
            </a:r>
            <a:r>
              <a:rPr lang="en-US" sz="2000" dirty="0" smtClean="0"/>
              <a:t>up. “Jason” stuck in </a:t>
            </a:r>
            <a:r>
              <a:rPr lang="en-US" sz="2000" dirty="0" err="1" smtClean="0"/>
              <a:t>memcached</a:t>
            </a:r>
            <a:r>
              <a:rPr lang="en-US" sz="2000" dirty="0" smtClean="0"/>
              <a:t> until another write!</a:t>
            </a:r>
            <a:endParaRPr lang="en-US" sz="2000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5" name="Can 4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2" name="Can 1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13" name="Rounded Rectangle 1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" name="Right Arrow 2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505200" y="281940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 lag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47665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2" grpId="0" animBg="1"/>
      <p:bldP spid="13" grpId="0" animBg="1"/>
      <p:bldP spid="14" grpId="0"/>
      <p:bldP spid="3" grpId="0" animBg="1"/>
      <p:bldP spid="1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Facebook Architecture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www.facebook.com</a:t>
            </a:r>
            <a:r>
              <a:rPr lang="en-US" sz="1000" b="0" dirty="0">
                <a:solidFill>
                  <a:schemeClr val="bg1"/>
                </a:solidFill>
              </a:rPr>
              <a:t>/</a:t>
            </a:r>
            <a:r>
              <a:rPr lang="en-US" sz="1000" b="0" dirty="0" err="1">
                <a:solidFill>
                  <a:schemeClr val="bg1"/>
                </a:solidFill>
              </a:rPr>
              <a:t>note.php?note_id</a:t>
            </a:r>
            <a:r>
              <a:rPr lang="en-US" sz="1000" b="0" dirty="0">
                <a:solidFill>
                  <a:schemeClr val="bg1"/>
                </a:solidFill>
              </a:rPr>
              <a:t>=23844338919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71800" y="3181290"/>
            <a:ext cx="312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= stream of SQL statements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81000" y="4495800"/>
            <a:ext cx="71096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0000"/>
                </a:solidFill>
                <a:latin typeface="Gill Sans"/>
                <a:cs typeface="Gill Sans"/>
              </a:rPr>
              <a:t>Solution: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 Piggyback on replication stream, tweak SQL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09600" y="4992469"/>
            <a:ext cx="744937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REPLACE INTO profile (`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`) VALUES ('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Monkey’)</a:t>
            </a:r>
            <a:b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</a:b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WHERE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user_id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`='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 MEMCACHE_DIRTY '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jsobel:first_name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19" name="Can 18"/>
          <p:cNvSpPr/>
          <p:nvPr/>
        </p:nvSpPr>
        <p:spPr bwMode="auto">
          <a:xfrm>
            <a:off x="12192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0" name="Rounded Rectangle 19"/>
          <p:cNvSpPr/>
          <p:nvPr/>
        </p:nvSpPr>
        <p:spPr bwMode="auto">
          <a:xfrm>
            <a:off x="12192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441356" y="3480137"/>
            <a:ext cx="14542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California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2" name="Can 21"/>
          <p:cNvSpPr/>
          <p:nvPr/>
        </p:nvSpPr>
        <p:spPr bwMode="auto">
          <a:xfrm>
            <a:off x="5943600" y="2057400"/>
            <a:ext cx="1828800" cy="1219200"/>
          </a:xfrm>
          <a:prstGeom prst="can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MySQL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5943600" y="1295400"/>
            <a:ext cx="18288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memcached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324600" y="3480137"/>
            <a:ext cx="1184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Virginia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5" name="Right Arrow 24"/>
          <p:cNvSpPr/>
          <p:nvPr/>
        </p:nvSpPr>
        <p:spPr bwMode="auto">
          <a:xfrm>
            <a:off x="3581400" y="2362200"/>
            <a:ext cx="16764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505200" y="2819400"/>
            <a:ext cx="1336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Replication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16759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477973" y="2743200"/>
            <a:ext cx="3446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Get’s go back to this again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2362200"/>
            <a:ext cx="7543800" cy="12954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25988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</a:t>
            </a:r>
            <a:r>
              <a:rPr lang="en-US" dirty="0" err="1" smtClean="0"/>
              <a:t>RDBMSes</a:t>
            </a:r>
            <a:r>
              <a:rPr lang="en-US" dirty="0" smtClean="0"/>
              <a:t> do it?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Transactions on a single machine: (relatively) easy!</a:t>
            </a:r>
          </a:p>
          <a:p>
            <a:r>
              <a:rPr lang="en-US" dirty="0" smtClean="0"/>
              <a:t>Partition tables to keep transactions on a single machine</a:t>
            </a:r>
          </a:p>
          <a:p>
            <a:pPr lvl="1"/>
            <a:r>
              <a:rPr lang="en-US" dirty="0" smtClean="0"/>
              <a:t>Example: partition by user</a:t>
            </a:r>
          </a:p>
          <a:p>
            <a:r>
              <a:rPr lang="en-US" dirty="0" smtClean="0"/>
              <a:t>What about transactions that require multiple machine?</a:t>
            </a:r>
          </a:p>
          <a:p>
            <a:pPr lvl="1"/>
            <a:r>
              <a:rPr lang="en-US" dirty="0" smtClean="0"/>
              <a:t>Example: transactions involving multiple users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55843" y="6096000"/>
            <a:ext cx="493075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Solution: Two-Phase Commit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00849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Yahoo’s PNUTS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Yahoo’s globally distributed/replicated key-value store</a:t>
            </a:r>
          </a:p>
          <a:p>
            <a:r>
              <a:rPr lang="en-US" dirty="0" smtClean="0"/>
              <a:t>Provides </a:t>
            </a:r>
            <a:r>
              <a:rPr lang="en-US" i="1" dirty="0" smtClean="0"/>
              <a:t>per-record</a:t>
            </a:r>
            <a:r>
              <a:rPr lang="en-US" dirty="0" smtClean="0"/>
              <a:t> timeline consistency</a:t>
            </a:r>
          </a:p>
          <a:p>
            <a:pPr lvl="1"/>
            <a:r>
              <a:rPr lang="en-US" dirty="0" smtClean="0"/>
              <a:t>Guarantees that all replicas provide all updates in same order</a:t>
            </a:r>
          </a:p>
          <a:p>
            <a:r>
              <a:rPr lang="en-US" dirty="0" smtClean="0"/>
              <a:t>Different classes of reads:</a:t>
            </a:r>
          </a:p>
          <a:p>
            <a:pPr lvl="1"/>
            <a:r>
              <a:rPr lang="en-US" dirty="0" smtClean="0"/>
              <a:t>Read-any: may time travel!</a:t>
            </a:r>
          </a:p>
          <a:p>
            <a:pPr lvl="1"/>
            <a:r>
              <a:rPr lang="en-US" dirty="0" smtClean="0"/>
              <a:t>Read-critical(required version): monotonic reads</a:t>
            </a:r>
          </a:p>
          <a:p>
            <a:pPr lvl="1"/>
            <a:r>
              <a:rPr lang="en-US" dirty="0" smtClean="0"/>
              <a:t>Read-latest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55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PNUTS: Implementation Principles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record has a single master</a:t>
            </a:r>
          </a:p>
          <a:p>
            <a:pPr lvl="1"/>
            <a:r>
              <a:rPr lang="en-US" dirty="0" smtClean="0"/>
              <a:t>Asynchronous replication across datacenters</a:t>
            </a:r>
          </a:p>
          <a:p>
            <a:pPr lvl="1"/>
            <a:r>
              <a:rPr lang="en-US" dirty="0" smtClean="0"/>
              <a:t>Allow for synchronous replicate within datacenters</a:t>
            </a:r>
          </a:p>
          <a:p>
            <a:pPr lvl="1"/>
            <a:r>
              <a:rPr lang="en-US" dirty="0" smtClean="0"/>
              <a:t>All updates routed to master first, updates applied, then propagated</a:t>
            </a:r>
          </a:p>
          <a:p>
            <a:pPr lvl="1"/>
            <a:r>
              <a:rPr lang="en-US" dirty="0" smtClean="0"/>
              <a:t>Protocols for recognizing master failure and load balancing</a:t>
            </a:r>
          </a:p>
          <a:p>
            <a:r>
              <a:rPr lang="en-US" dirty="0" smtClean="0"/>
              <a:t>Tradeoffs:</a:t>
            </a:r>
          </a:p>
          <a:p>
            <a:pPr lvl="1"/>
            <a:r>
              <a:rPr lang="en-US" dirty="0" smtClean="0"/>
              <a:t>Different types of reads have different latencies</a:t>
            </a:r>
          </a:p>
          <a:p>
            <a:pPr lvl="1"/>
            <a:r>
              <a:rPr lang="en-US" dirty="0" smtClean="0"/>
              <a:t>Availability compromised when master fails and partition failure in protocol for transferring of mastership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879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Core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Partitioning (</a:t>
            </a:r>
            <a:r>
              <a:rPr lang="en-US" dirty="0" err="1" smtClean="0"/>
              <a:t>sharding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For scalability</a:t>
            </a:r>
          </a:p>
          <a:p>
            <a:pPr lvl="1"/>
            <a:r>
              <a:rPr lang="en-US" dirty="0" smtClean="0"/>
              <a:t>For latency</a:t>
            </a:r>
          </a:p>
          <a:p>
            <a:r>
              <a:rPr lang="en-US" dirty="0" smtClean="0"/>
              <a:t>Replication</a:t>
            </a:r>
          </a:p>
          <a:p>
            <a:pPr lvl="1"/>
            <a:r>
              <a:rPr lang="en-US" dirty="0" smtClean="0"/>
              <a:t>For robustness (availability)</a:t>
            </a:r>
          </a:p>
          <a:p>
            <a:pPr lvl="1"/>
            <a:r>
              <a:rPr lang="en-US" dirty="0" smtClean="0"/>
              <a:t>For throughput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For latency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86200" y="2209800"/>
            <a:ext cx="38381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Have our cake and eat it too?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381000" y="1066800"/>
            <a:ext cx="7543800" cy="2590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2823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Google’s Spanner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Features:</a:t>
            </a:r>
          </a:p>
          <a:p>
            <a:pPr lvl="1"/>
            <a:r>
              <a:rPr lang="en-US" dirty="0" smtClean="0"/>
              <a:t>Full ACID translations across multiple datacenters, across continents!</a:t>
            </a:r>
          </a:p>
          <a:p>
            <a:pPr lvl="1"/>
            <a:r>
              <a:rPr lang="en-US" dirty="0" smtClean="0"/>
              <a:t>External consistency: </a:t>
            </a:r>
            <a:r>
              <a:rPr lang="en-US" dirty="0" err="1" smtClean="0"/>
              <a:t>wrt</a:t>
            </a:r>
            <a:r>
              <a:rPr lang="en-US" dirty="0" smtClean="0"/>
              <a:t> globally-consistent timestamps!</a:t>
            </a:r>
          </a:p>
          <a:p>
            <a:r>
              <a:rPr lang="en-US" dirty="0" smtClean="0"/>
              <a:t>How?</a:t>
            </a:r>
          </a:p>
          <a:p>
            <a:pPr lvl="1"/>
            <a:r>
              <a:rPr lang="en-US" dirty="0" err="1" smtClean="0"/>
              <a:t>TrueTime</a:t>
            </a:r>
            <a:r>
              <a:rPr lang="en-US" dirty="0" smtClean="0"/>
              <a:t>: globally synchronized API using </a:t>
            </a:r>
            <a:r>
              <a:rPr lang="en-US" dirty="0" err="1" smtClean="0"/>
              <a:t>GPSes</a:t>
            </a:r>
            <a:r>
              <a:rPr lang="en-US" dirty="0" smtClean="0"/>
              <a:t> and atomic clocks</a:t>
            </a:r>
          </a:p>
          <a:p>
            <a:pPr lvl="1"/>
            <a:r>
              <a:rPr lang="en-US" dirty="0" smtClean="0"/>
              <a:t>Use 2PC but use </a:t>
            </a:r>
            <a:r>
              <a:rPr lang="en-US" dirty="0" err="1" smtClean="0"/>
              <a:t>Paxos</a:t>
            </a:r>
            <a:r>
              <a:rPr lang="en-US" dirty="0" smtClean="0"/>
              <a:t> to replicate state</a:t>
            </a:r>
          </a:p>
          <a:p>
            <a:r>
              <a:rPr lang="en-US" dirty="0" smtClean="0"/>
              <a:t>Tradeoffs?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8921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Good.</a:t>
            </a:r>
            <a:b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COMMIT!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4" name="Oval Callout 23"/>
          <p:cNvSpPr/>
          <p:nvPr/>
        </p:nvSpPr>
        <p:spPr bwMode="auto">
          <a:xfrm>
            <a:off x="5791200" y="21527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5" name="Oval Callout 24"/>
          <p:cNvSpPr/>
          <p:nvPr/>
        </p:nvSpPr>
        <p:spPr bwMode="auto">
          <a:xfrm>
            <a:off x="5029200" y="33719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6" name="Oval Callout 25"/>
          <p:cNvSpPr/>
          <p:nvPr/>
        </p:nvSpPr>
        <p:spPr bwMode="auto">
          <a:xfrm>
            <a:off x="4114800" y="4591110"/>
            <a:ext cx="990600" cy="457200"/>
          </a:xfrm>
          <a:prstGeom prst="wedgeEllipseCallout">
            <a:avLst>
              <a:gd name="adj1" fmla="val 61896"/>
              <a:gd name="adj2" fmla="val -2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ACK!</a:t>
            </a:r>
          </a:p>
        </p:txBody>
      </p:sp>
      <p:sp>
        <p:nvSpPr>
          <p:cNvPr id="27" name="Oval Callout 26"/>
          <p:cNvSpPr/>
          <p:nvPr/>
        </p:nvSpPr>
        <p:spPr bwMode="auto">
          <a:xfrm>
            <a:off x="1981200" y="3276600"/>
            <a:ext cx="2286000" cy="838200"/>
          </a:xfrm>
          <a:prstGeom prst="wedgeEllipseCallout">
            <a:avLst>
              <a:gd name="adj1" fmla="val -62933"/>
              <a:gd name="adj2" fmla="val -128308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DONE!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89714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/>
        </p:nvGrpSpPr>
        <p:grpSpPr>
          <a:xfrm>
            <a:off x="5334000" y="4286310"/>
            <a:ext cx="1143000" cy="2209800"/>
            <a:chOff x="3886200" y="1295400"/>
            <a:chExt cx="1143000" cy="2209800"/>
          </a:xfrm>
        </p:grpSpPr>
        <p:pic>
          <p:nvPicPr>
            <p:cNvPr id="12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Rectangle 12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172200" y="3067110"/>
            <a:ext cx="1143000" cy="2209800"/>
            <a:chOff x="3886200" y="1295400"/>
            <a:chExt cx="1143000" cy="2209800"/>
          </a:xfrm>
        </p:grpSpPr>
        <p:pic>
          <p:nvPicPr>
            <p:cNvPr id="9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2PC: Sketch</a:t>
            </a:r>
            <a:endParaRPr lang="en-US" dirty="0"/>
          </a:p>
        </p:txBody>
      </p:sp>
      <p:pic>
        <p:nvPicPr>
          <p:cNvPr id="4" name="Picture 8" descr="j007870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905000"/>
            <a:ext cx="1280533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/>
          <p:cNvGrpSpPr/>
          <p:nvPr/>
        </p:nvGrpSpPr>
        <p:grpSpPr>
          <a:xfrm>
            <a:off x="6934200" y="1847910"/>
            <a:ext cx="1143000" cy="2209800"/>
            <a:chOff x="3886200" y="1295400"/>
            <a:chExt cx="1143000" cy="2209800"/>
          </a:xfrm>
        </p:grpSpPr>
        <p:pic>
          <p:nvPicPr>
            <p:cNvPr id="5" name="Picture 9" descr="MCj00787110000[1]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86200" y="1371600"/>
              <a:ext cx="879959" cy="2133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Rectangle 5"/>
            <p:cNvSpPr/>
            <p:nvPr/>
          </p:nvSpPr>
          <p:spPr bwMode="auto">
            <a:xfrm>
              <a:off x="4572000" y="1295400"/>
              <a:ext cx="457200" cy="304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228600" y="381000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Coordinator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34200" y="5200710"/>
            <a:ext cx="198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000000"/>
                </a:solidFill>
                <a:latin typeface="Gill Sans"/>
                <a:cs typeface="Gill Sans"/>
              </a:rPr>
              <a:t>subordinates</a:t>
            </a:r>
            <a:endParaRPr lang="en-US" sz="2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6" name="Oval Callout 15"/>
          <p:cNvSpPr/>
          <p:nvPr/>
        </p:nvSpPr>
        <p:spPr bwMode="auto">
          <a:xfrm>
            <a:off x="2133600" y="1295400"/>
            <a:ext cx="2286000" cy="838200"/>
          </a:xfrm>
          <a:prstGeom prst="wedgeEllipseCallout">
            <a:avLst>
              <a:gd name="adj1" fmla="val -70155"/>
              <a:gd name="adj2" fmla="val 44419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Okay everyone, PREPARE!</a:t>
            </a:r>
          </a:p>
        </p:txBody>
      </p:sp>
      <p:sp>
        <p:nvSpPr>
          <p:cNvPr id="17" name="Oval Callout 16"/>
          <p:cNvSpPr/>
          <p:nvPr/>
        </p:nvSpPr>
        <p:spPr bwMode="auto">
          <a:xfrm>
            <a:off x="6019800" y="16193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8" name="Oval Callout 17"/>
          <p:cNvSpPr/>
          <p:nvPr/>
        </p:nvSpPr>
        <p:spPr bwMode="auto">
          <a:xfrm>
            <a:off x="5257800" y="28385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YES</a:t>
            </a:r>
          </a:p>
        </p:txBody>
      </p:sp>
      <p:sp>
        <p:nvSpPr>
          <p:cNvPr id="19" name="Oval Callout 18"/>
          <p:cNvSpPr/>
          <p:nvPr/>
        </p:nvSpPr>
        <p:spPr bwMode="auto">
          <a:xfrm>
            <a:off x="4419600" y="4057710"/>
            <a:ext cx="990600" cy="457200"/>
          </a:xfrm>
          <a:prstGeom prst="wedgeEllipseCallout">
            <a:avLst>
              <a:gd name="adj1" fmla="val 59332"/>
              <a:gd name="adj2" fmla="val 55530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NO</a:t>
            </a:r>
          </a:p>
        </p:txBody>
      </p:sp>
      <p:sp>
        <p:nvSpPr>
          <p:cNvPr id="20" name="Oval Callout 19"/>
          <p:cNvSpPr/>
          <p:nvPr/>
        </p:nvSpPr>
        <p:spPr bwMode="auto">
          <a:xfrm>
            <a:off x="2438400" y="2209800"/>
            <a:ext cx="2286000" cy="838200"/>
          </a:xfrm>
          <a:prstGeom prst="wedgeEllipseCallout">
            <a:avLst>
              <a:gd name="adj1" fmla="val -82377"/>
              <a:gd name="adj2" fmla="val -55581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ABORT!</a:t>
            </a:r>
            <a:endParaRPr kumimoji="0" lang="en-US" sz="1600" b="0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6306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56164</TotalTime>
  <Words>2558</Words>
  <Application>Microsoft Macintosh PowerPoint</Application>
  <PresentationFormat>On-screen Show (4:3)</PresentationFormat>
  <Paragraphs>511</Paragraphs>
  <Slides>74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75" baseType="lpstr">
      <vt:lpstr>Default Design</vt:lpstr>
      <vt:lpstr>PowerPoint Presentation</vt:lpstr>
      <vt:lpstr>The Fundamental Problem</vt:lpstr>
      <vt:lpstr>Three Core Ideas</vt:lpstr>
      <vt:lpstr>We got 99 problems…</vt:lpstr>
      <vt:lpstr>PowerPoint Presentation</vt:lpstr>
      <vt:lpstr>What do RDBMSes provide?</vt:lpstr>
      <vt:lpstr>How do RDBMSes do it?</vt:lpstr>
      <vt:lpstr>2PC: Sketch</vt:lpstr>
      <vt:lpstr>2PC: Sketch</vt:lpstr>
      <vt:lpstr>2PC: Sketch</vt:lpstr>
      <vt:lpstr>2PC: Assumptions and Limitations</vt:lpstr>
      <vt:lpstr>PowerPoint Presentation</vt:lpstr>
      <vt:lpstr>PowerPoint Presentation</vt:lpstr>
      <vt:lpstr>PowerPoint Presentation</vt:lpstr>
      <vt:lpstr>PowerPoint Presentation</vt:lpstr>
      <vt:lpstr>What do RDBMSes provide?</vt:lpstr>
      <vt:lpstr>Features a la carte?</vt:lpstr>
      <vt:lpstr>PowerPoint Presentation</vt:lpstr>
      <vt:lpstr>NoSQL</vt:lpstr>
      <vt:lpstr>(Major) Types of NoSQL databases</vt:lpstr>
      <vt:lpstr>Key-Value Stores</vt:lpstr>
      <vt:lpstr>Key-Value Stores: Data Model</vt:lpstr>
      <vt:lpstr>Key-Value Stores: Operations</vt:lpstr>
      <vt:lpstr>Key-Value Stores: Implementation</vt:lpstr>
      <vt:lpstr>Simple Solution: Partition!</vt:lpstr>
      <vt:lpstr>Clever Solution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Another Refinement: Virtual Nodes</vt:lpstr>
      <vt:lpstr>PowerPoint Presentation</vt:lpstr>
      <vt:lpstr>Data Model</vt:lpstr>
      <vt:lpstr>Rows and Columns</vt:lpstr>
      <vt:lpstr>Bigtable Building Blocks</vt:lpstr>
      <vt:lpstr>SSTable</vt:lpstr>
      <vt:lpstr>Tablet</vt:lpstr>
      <vt:lpstr>Table</vt:lpstr>
      <vt:lpstr>Architecture</vt:lpstr>
      <vt:lpstr>Bigtable Master</vt:lpstr>
      <vt:lpstr>Bigtable Tablet Servers</vt:lpstr>
      <vt:lpstr>Tablet Location</vt:lpstr>
      <vt:lpstr>Tablet Assignment</vt:lpstr>
      <vt:lpstr>Tablet Serving</vt:lpstr>
      <vt:lpstr>Compactions</vt:lpstr>
      <vt:lpstr>Bigtable Applications</vt:lpstr>
      <vt:lpstr>HBase</vt:lpstr>
      <vt:lpstr>Challenges</vt:lpstr>
      <vt:lpstr>Back to consistency…</vt:lpstr>
      <vt:lpstr>Consistency Scenarios</vt:lpstr>
      <vt:lpstr>Three Core Ideas</vt:lpstr>
      <vt:lpstr>CAP “Theorem”</vt:lpstr>
      <vt:lpstr>CAP Tradeoffs</vt:lpstr>
      <vt:lpstr>Is this helpful?</vt:lpstr>
      <vt:lpstr>Abadi Says…</vt:lpstr>
      <vt:lpstr>Replication possibilities</vt:lpstr>
      <vt:lpstr>Move over, CAP</vt:lpstr>
      <vt:lpstr>PowerPoint Presentation</vt:lpstr>
      <vt:lpstr>Three Core Ideas</vt:lpstr>
      <vt:lpstr>“Unit of Consistency”</vt:lpstr>
      <vt:lpstr>Three Core Ideas</vt:lpstr>
      <vt:lpstr>PowerPoint Presentation</vt:lpstr>
      <vt:lpstr>Three Core Ideas</vt:lpstr>
      <vt:lpstr>Facebook Architecture</vt:lpstr>
      <vt:lpstr>Facebook Architecture: Multi-DC</vt:lpstr>
      <vt:lpstr>Facebook Architecture</vt:lpstr>
      <vt:lpstr>Three Core Ideas</vt:lpstr>
      <vt:lpstr>Yahoo’s PNUTS</vt:lpstr>
      <vt:lpstr>PNUTS: Implementation Principles</vt:lpstr>
      <vt:lpstr>Three Core Ideas</vt:lpstr>
      <vt:lpstr>Google’s Spanner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11720</cp:revision>
  <dcterms:created xsi:type="dcterms:W3CDTF">2012-08-31T06:36:49Z</dcterms:created>
  <dcterms:modified xsi:type="dcterms:W3CDTF">2015-03-26T17:43:03Z</dcterms:modified>
</cp:coreProperties>
</file>